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4" r:id="rId7"/>
    <p:sldId id="268" r:id="rId8"/>
    <p:sldId id="269" r:id="rId9"/>
    <p:sldId id="261" r:id="rId10"/>
    <p:sldId id="270" r:id="rId11"/>
    <p:sldId id="271" r:id="rId12"/>
    <p:sldId id="272" r:id="rId13"/>
    <p:sldId id="275" r:id="rId14"/>
    <p:sldId id="276" r:id="rId15"/>
    <p:sldId id="293" r:id="rId16"/>
    <p:sldId id="295" r:id="rId17"/>
    <p:sldId id="274" r:id="rId18"/>
    <p:sldId id="279" r:id="rId19"/>
    <p:sldId id="278" r:id="rId20"/>
    <p:sldId id="280" r:id="rId21"/>
    <p:sldId id="281" r:id="rId22"/>
    <p:sldId id="282" r:id="rId23"/>
    <p:sldId id="284" r:id="rId24"/>
    <p:sldId id="283" r:id="rId25"/>
    <p:sldId id="285" r:id="rId26"/>
    <p:sldId id="294" r:id="rId27"/>
    <p:sldId id="286" r:id="rId28"/>
    <p:sldId id="287" r:id="rId29"/>
    <p:sldId id="288" r:id="rId30"/>
    <p:sldId id="289" r:id="rId31"/>
    <p:sldId id="290" r:id="rId32"/>
    <p:sldId id="291" r:id="rId33"/>
    <p:sldId id="292"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8" autoAdjust="0"/>
    <p:restoredTop sz="94660"/>
  </p:normalViewPr>
  <p:slideViewPr>
    <p:cSldViewPr snapToGrid="0">
      <p:cViewPr varScale="1">
        <p:scale>
          <a:sx n="76" d="100"/>
          <a:sy n="76" d="100"/>
        </p:scale>
        <p:origin x="132"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1D05-E1F3-4586-AADB-6C1C1961645F}"/>
              </a:ext>
            </a:extLst>
          </p:cNvPr>
          <p:cNvSpPr>
            <a:spLocks noGrp="1"/>
          </p:cNvSpPr>
          <p:nvPr>
            <p:ph type="ctrTitle"/>
          </p:nvPr>
        </p:nvSpPr>
        <p:spPr/>
        <p:txBody>
          <a:bodyPr/>
          <a:lstStyle/>
          <a:p>
            <a:r>
              <a:rPr lang="en-US" dirty="0"/>
              <a:t>Restraining Orders and Protective Orders</a:t>
            </a:r>
          </a:p>
        </p:txBody>
      </p:sp>
      <p:sp>
        <p:nvSpPr>
          <p:cNvPr id="3" name="Subtitle 2">
            <a:extLst>
              <a:ext uri="{FF2B5EF4-FFF2-40B4-BE49-F238E27FC236}">
                <a16:creationId xmlns:a16="http://schemas.microsoft.com/office/drawing/2014/main" id="{664DCE70-A154-4C87-847F-676B00C3BF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463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43DA-823A-4852-833D-115CDEF39B66}"/>
              </a:ext>
            </a:extLst>
          </p:cNvPr>
          <p:cNvSpPr>
            <a:spLocks noGrp="1"/>
          </p:cNvSpPr>
          <p:nvPr>
            <p:ph type="title"/>
          </p:nvPr>
        </p:nvSpPr>
        <p:spPr>
          <a:xfrm>
            <a:off x="1898690" y="844510"/>
            <a:ext cx="3710018" cy="4169749"/>
          </a:xfrm>
        </p:spPr>
        <p:txBody>
          <a:bodyPr vert="horz" lIns="91440" tIns="45720" rIns="91440" bIns="45720" rtlCol="0" anchor="b">
            <a:normAutofit/>
          </a:bodyPr>
          <a:lstStyle/>
          <a:p>
            <a:r>
              <a:rPr lang="en-US" sz="4400" dirty="0"/>
              <a:t>Protective Orders</a:t>
            </a:r>
          </a:p>
        </p:txBody>
      </p:sp>
      <p:pic>
        <p:nvPicPr>
          <p:cNvPr id="5" name="Picture 4" descr="A person holding a sign&#10;&#10;Description automatically generated with medium confidence">
            <a:extLst>
              <a:ext uri="{FF2B5EF4-FFF2-40B4-BE49-F238E27FC236}">
                <a16:creationId xmlns:a16="http://schemas.microsoft.com/office/drawing/2014/main" id="{A58AC965-EFD2-4243-9182-7A736A5BC263}"/>
              </a:ext>
            </a:extLst>
          </p:cNvPr>
          <p:cNvPicPr>
            <a:picLocks noChangeAspect="1"/>
          </p:cNvPicPr>
          <p:nvPr/>
        </p:nvPicPr>
        <p:blipFill>
          <a:blip r:embed="rId2"/>
          <a:stretch>
            <a:fillRect/>
          </a:stretch>
        </p:blipFill>
        <p:spPr>
          <a:xfrm>
            <a:off x="5608708" y="1407885"/>
            <a:ext cx="6083622" cy="4042229"/>
          </a:xfrm>
          <a:prstGeom prst="rect">
            <a:avLst/>
          </a:prstGeom>
        </p:spPr>
      </p:pic>
    </p:spTree>
    <p:extLst>
      <p:ext uri="{BB962C8B-B14F-4D97-AF65-F5344CB8AC3E}">
        <p14:creationId xmlns:p14="http://schemas.microsoft.com/office/powerpoint/2010/main" val="1369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History of Domestic Violence</a:t>
            </a:r>
          </a:p>
        </p:txBody>
      </p:sp>
      <p:sp>
        <p:nvSpPr>
          <p:cNvPr id="3" name="TextBox 2">
            <a:extLst>
              <a:ext uri="{FF2B5EF4-FFF2-40B4-BE49-F238E27FC236}">
                <a16:creationId xmlns:a16="http://schemas.microsoft.com/office/drawing/2014/main" id="{2B46E49F-3B2B-45DF-987C-CBE1CC7C5357}"/>
              </a:ext>
            </a:extLst>
          </p:cNvPr>
          <p:cNvSpPr txBox="1"/>
          <p:nvPr/>
        </p:nvSpPr>
        <p:spPr>
          <a:xfrm>
            <a:off x="2592924" y="1612612"/>
            <a:ext cx="8162706" cy="584775"/>
          </a:xfrm>
          <a:prstGeom prst="rect">
            <a:avLst/>
          </a:prstGeom>
          <a:noFill/>
        </p:spPr>
        <p:txBody>
          <a:bodyPr wrap="square" rtlCol="0">
            <a:spAutoFit/>
          </a:bodyPr>
          <a:lstStyle/>
          <a:p>
            <a:r>
              <a:rPr lang="en-US" sz="3200" b="1" dirty="0"/>
              <a:t>Rule of Thumb: </a:t>
            </a:r>
            <a:r>
              <a:rPr lang="en-US" sz="2400" dirty="0"/>
              <a:t>Charles the Benevolent mid-1600s</a:t>
            </a:r>
          </a:p>
        </p:txBody>
      </p:sp>
      <p:pic>
        <p:nvPicPr>
          <p:cNvPr id="5" name="Picture 4" descr="A picture containing text, linedrawing&#10;&#10;Description automatically generated">
            <a:extLst>
              <a:ext uri="{FF2B5EF4-FFF2-40B4-BE49-F238E27FC236}">
                <a16:creationId xmlns:a16="http://schemas.microsoft.com/office/drawing/2014/main" id="{50D29054-5C2B-484D-9FCA-1CF4BC3027E6}"/>
              </a:ext>
            </a:extLst>
          </p:cNvPr>
          <p:cNvPicPr>
            <a:picLocks noChangeAspect="1"/>
          </p:cNvPicPr>
          <p:nvPr/>
        </p:nvPicPr>
        <p:blipFill>
          <a:blip r:embed="rId2"/>
          <a:stretch>
            <a:fillRect/>
          </a:stretch>
        </p:blipFill>
        <p:spPr>
          <a:xfrm>
            <a:off x="3534589" y="2555053"/>
            <a:ext cx="5122822" cy="3705508"/>
          </a:xfrm>
          <a:prstGeom prst="rect">
            <a:avLst/>
          </a:prstGeom>
        </p:spPr>
      </p:pic>
    </p:spTree>
    <p:extLst>
      <p:ext uri="{BB962C8B-B14F-4D97-AF65-F5344CB8AC3E}">
        <p14:creationId xmlns:p14="http://schemas.microsoft.com/office/powerpoint/2010/main" val="235991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a:xfrm>
            <a:off x="2432904" y="624110"/>
            <a:ext cx="8911687" cy="1280890"/>
          </a:xfrm>
        </p:spPr>
        <p:txBody>
          <a:bodyPr/>
          <a:lstStyle/>
          <a:p>
            <a:r>
              <a:rPr lang="en-US" dirty="0"/>
              <a:t>History of Domestic Violence</a:t>
            </a:r>
          </a:p>
        </p:txBody>
      </p:sp>
      <p:sp>
        <p:nvSpPr>
          <p:cNvPr id="3" name="TextBox 2">
            <a:extLst>
              <a:ext uri="{FF2B5EF4-FFF2-40B4-BE49-F238E27FC236}">
                <a16:creationId xmlns:a16="http://schemas.microsoft.com/office/drawing/2014/main" id="{5D5046DC-4B67-406A-A38B-A6CF0D55139C}"/>
              </a:ext>
            </a:extLst>
          </p:cNvPr>
          <p:cNvSpPr txBox="1"/>
          <p:nvPr/>
        </p:nvSpPr>
        <p:spPr>
          <a:xfrm>
            <a:off x="2432904" y="1720334"/>
            <a:ext cx="7934106" cy="1200329"/>
          </a:xfrm>
          <a:prstGeom prst="rect">
            <a:avLst/>
          </a:prstGeom>
          <a:noFill/>
        </p:spPr>
        <p:txBody>
          <a:bodyPr wrap="square" rtlCol="0">
            <a:spAutoFit/>
          </a:bodyPr>
          <a:lstStyle/>
          <a:p>
            <a:r>
              <a:rPr lang="en-US" sz="2400" dirty="0"/>
              <a:t>Until the 1840s in the US, a woman was considered the property of her husband and could not own any property of her own</a:t>
            </a:r>
          </a:p>
        </p:txBody>
      </p:sp>
      <p:sp>
        <p:nvSpPr>
          <p:cNvPr id="4" name="TextBox 3">
            <a:extLst>
              <a:ext uri="{FF2B5EF4-FFF2-40B4-BE49-F238E27FC236}">
                <a16:creationId xmlns:a16="http://schemas.microsoft.com/office/drawing/2014/main" id="{E5EA16ED-BF23-4B47-967A-A4B20F583A78}"/>
              </a:ext>
            </a:extLst>
          </p:cNvPr>
          <p:cNvSpPr txBox="1"/>
          <p:nvPr/>
        </p:nvSpPr>
        <p:spPr>
          <a:xfrm>
            <a:off x="2432904" y="3141464"/>
            <a:ext cx="7934106" cy="830997"/>
          </a:xfrm>
          <a:prstGeom prst="rect">
            <a:avLst/>
          </a:prstGeom>
          <a:noFill/>
        </p:spPr>
        <p:txBody>
          <a:bodyPr wrap="square" rtlCol="0">
            <a:spAutoFit/>
          </a:bodyPr>
          <a:lstStyle/>
          <a:p>
            <a:r>
              <a:rPr lang="en-US" sz="2400" dirty="0"/>
              <a:t>During the 1840s – 1860s, married women were granted the right to own, </a:t>
            </a:r>
            <a:r>
              <a:rPr lang="en-US" sz="2400" i="1" dirty="0"/>
              <a:t>but not control, </a:t>
            </a:r>
            <a:r>
              <a:rPr lang="en-US" sz="2400" dirty="0"/>
              <a:t>property</a:t>
            </a:r>
          </a:p>
        </p:txBody>
      </p:sp>
      <p:sp>
        <p:nvSpPr>
          <p:cNvPr id="5" name="TextBox 4">
            <a:extLst>
              <a:ext uri="{FF2B5EF4-FFF2-40B4-BE49-F238E27FC236}">
                <a16:creationId xmlns:a16="http://schemas.microsoft.com/office/drawing/2014/main" id="{A0C7FE4F-52FA-4490-8A7E-E4A3DBC36E98}"/>
              </a:ext>
            </a:extLst>
          </p:cNvPr>
          <p:cNvSpPr txBox="1"/>
          <p:nvPr/>
        </p:nvSpPr>
        <p:spPr>
          <a:xfrm>
            <a:off x="2432904" y="4193262"/>
            <a:ext cx="7934106" cy="1569660"/>
          </a:xfrm>
          <a:prstGeom prst="rect">
            <a:avLst/>
          </a:prstGeom>
          <a:noFill/>
        </p:spPr>
        <p:txBody>
          <a:bodyPr wrap="square" rtlCol="0">
            <a:spAutoFit/>
          </a:bodyPr>
          <a:lstStyle/>
          <a:p>
            <a:r>
              <a:rPr lang="en-US" sz="2400" dirty="0"/>
              <a:t>1851:  First mental health hospital in US opens in Illinois.  No one to be committed against their will without public hearing, except that a </a:t>
            </a:r>
            <a:r>
              <a:rPr lang="en-US" sz="2400" i="1" dirty="0"/>
              <a:t>husband could commit his wife without a hearing</a:t>
            </a:r>
            <a:endParaRPr lang="en-US" sz="2400" dirty="0"/>
          </a:p>
        </p:txBody>
      </p:sp>
    </p:spTree>
    <p:extLst>
      <p:ext uri="{BB962C8B-B14F-4D97-AF65-F5344CB8AC3E}">
        <p14:creationId xmlns:p14="http://schemas.microsoft.com/office/powerpoint/2010/main" val="273163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a:xfrm>
            <a:off x="2432904" y="612680"/>
            <a:ext cx="8911687" cy="1280890"/>
          </a:xfrm>
        </p:spPr>
        <p:txBody>
          <a:bodyPr/>
          <a:lstStyle/>
          <a:p>
            <a:r>
              <a:rPr lang="en-US" dirty="0"/>
              <a:t>History of Domestic Violence</a:t>
            </a:r>
          </a:p>
        </p:txBody>
      </p:sp>
      <p:sp>
        <p:nvSpPr>
          <p:cNvPr id="3" name="TextBox 2">
            <a:extLst>
              <a:ext uri="{FF2B5EF4-FFF2-40B4-BE49-F238E27FC236}">
                <a16:creationId xmlns:a16="http://schemas.microsoft.com/office/drawing/2014/main" id="{5D5046DC-4B67-406A-A38B-A6CF0D55139C}"/>
              </a:ext>
            </a:extLst>
          </p:cNvPr>
          <p:cNvSpPr txBox="1"/>
          <p:nvPr/>
        </p:nvSpPr>
        <p:spPr>
          <a:xfrm>
            <a:off x="2432904" y="1720334"/>
            <a:ext cx="7934106" cy="830997"/>
          </a:xfrm>
          <a:prstGeom prst="rect">
            <a:avLst/>
          </a:prstGeom>
          <a:noFill/>
        </p:spPr>
        <p:txBody>
          <a:bodyPr wrap="square" rtlCol="0">
            <a:spAutoFit/>
          </a:bodyPr>
          <a:lstStyle/>
          <a:p>
            <a:r>
              <a:rPr lang="en-US" sz="2400" dirty="0"/>
              <a:t>Until the 1870s, married women were not permitted to control their own earnings</a:t>
            </a:r>
          </a:p>
        </p:txBody>
      </p:sp>
      <p:sp>
        <p:nvSpPr>
          <p:cNvPr id="4" name="TextBox 3">
            <a:extLst>
              <a:ext uri="{FF2B5EF4-FFF2-40B4-BE49-F238E27FC236}">
                <a16:creationId xmlns:a16="http://schemas.microsoft.com/office/drawing/2014/main" id="{E5EA16ED-BF23-4B47-967A-A4B20F583A78}"/>
              </a:ext>
            </a:extLst>
          </p:cNvPr>
          <p:cNvSpPr txBox="1"/>
          <p:nvPr/>
        </p:nvSpPr>
        <p:spPr>
          <a:xfrm>
            <a:off x="2432904" y="2702881"/>
            <a:ext cx="7934106" cy="830997"/>
          </a:xfrm>
          <a:prstGeom prst="rect">
            <a:avLst/>
          </a:prstGeom>
          <a:noFill/>
        </p:spPr>
        <p:txBody>
          <a:bodyPr wrap="square" rtlCol="0">
            <a:spAutoFit/>
          </a:bodyPr>
          <a:lstStyle/>
          <a:p>
            <a:r>
              <a:rPr lang="en-US" sz="2400" dirty="0"/>
              <a:t>Women could not control their own property until about 1900</a:t>
            </a:r>
          </a:p>
        </p:txBody>
      </p:sp>
      <p:sp>
        <p:nvSpPr>
          <p:cNvPr id="6" name="TextBox 5">
            <a:extLst>
              <a:ext uri="{FF2B5EF4-FFF2-40B4-BE49-F238E27FC236}">
                <a16:creationId xmlns:a16="http://schemas.microsoft.com/office/drawing/2014/main" id="{F7ACD286-7EDF-4EED-B08F-1BA51F92899C}"/>
              </a:ext>
            </a:extLst>
          </p:cNvPr>
          <p:cNvSpPr txBox="1"/>
          <p:nvPr/>
        </p:nvSpPr>
        <p:spPr>
          <a:xfrm>
            <a:off x="2432904" y="3685429"/>
            <a:ext cx="7934106" cy="461665"/>
          </a:xfrm>
          <a:prstGeom prst="rect">
            <a:avLst/>
          </a:prstGeom>
          <a:noFill/>
        </p:spPr>
        <p:txBody>
          <a:bodyPr wrap="square" rtlCol="0">
            <a:spAutoFit/>
          </a:bodyPr>
          <a:lstStyle/>
          <a:p>
            <a:r>
              <a:rPr lang="en-US" sz="2400" dirty="0"/>
              <a:t>Women could not vote until 1920</a:t>
            </a:r>
          </a:p>
        </p:txBody>
      </p:sp>
      <p:sp>
        <p:nvSpPr>
          <p:cNvPr id="7" name="TextBox 6">
            <a:extLst>
              <a:ext uri="{FF2B5EF4-FFF2-40B4-BE49-F238E27FC236}">
                <a16:creationId xmlns:a16="http://schemas.microsoft.com/office/drawing/2014/main" id="{810084BE-B807-497E-8993-ECFA645BD6FA}"/>
              </a:ext>
            </a:extLst>
          </p:cNvPr>
          <p:cNvSpPr txBox="1"/>
          <p:nvPr/>
        </p:nvSpPr>
        <p:spPr>
          <a:xfrm>
            <a:off x="2432904" y="5231435"/>
            <a:ext cx="7934106" cy="830997"/>
          </a:xfrm>
          <a:prstGeom prst="rect">
            <a:avLst/>
          </a:prstGeom>
          <a:noFill/>
        </p:spPr>
        <p:txBody>
          <a:bodyPr wrap="square" rtlCol="0">
            <a:spAutoFit/>
          </a:bodyPr>
          <a:lstStyle/>
          <a:p>
            <a:r>
              <a:rPr lang="en-US" sz="2400" dirty="0"/>
              <a:t>Women could not sit on federal juries until 1957 and could not sit on some state juries until the 1970s</a:t>
            </a:r>
          </a:p>
        </p:txBody>
      </p:sp>
      <p:sp>
        <p:nvSpPr>
          <p:cNvPr id="8" name="TextBox 7">
            <a:extLst>
              <a:ext uri="{FF2B5EF4-FFF2-40B4-BE49-F238E27FC236}">
                <a16:creationId xmlns:a16="http://schemas.microsoft.com/office/drawing/2014/main" id="{5B411C12-113C-4956-A303-B358EA594E84}"/>
              </a:ext>
            </a:extLst>
          </p:cNvPr>
          <p:cNvSpPr txBox="1"/>
          <p:nvPr/>
        </p:nvSpPr>
        <p:spPr>
          <a:xfrm>
            <a:off x="2432904" y="4273766"/>
            <a:ext cx="7934106" cy="830997"/>
          </a:xfrm>
          <a:prstGeom prst="rect">
            <a:avLst/>
          </a:prstGeom>
          <a:noFill/>
        </p:spPr>
        <p:txBody>
          <a:bodyPr wrap="square" rtlCol="0">
            <a:spAutoFit/>
          </a:bodyPr>
          <a:lstStyle/>
          <a:p>
            <a:r>
              <a:rPr lang="en-US" sz="2400" dirty="0"/>
              <a:t>Employers could prohibit women from wearing pants at their job until the 1960s</a:t>
            </a:r>
          </a:p>
        </p:txBody>
      </p:sp>
    </p:spTree>
    <p:extLst>
      <p:ext uri="{BB962C8B-B14F-4D97-AF65-F5344CB8AC3E}">
        <p14:creationId xmlns:p14="http://schemas.microsoft.com/office/powerpoint/2010/main" val="291498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a:xfrm>
            <a:off x="2432904" y="578390"/>
            <a:ext cx="8911687" cy="1280890"/>
          </a:xfrm>
        </p:spPr>
        <p:txBody>
          <a:bodyPr/>
          <a:lstStyle/>
          <a:p>
            <a:r>
              <a:rPr lang="en-US" dirty="0"/>
              <a:t>History of Domestic Violence</a:t>
            </a:r>
          </a:p>
        </p:txBody>
      </p:sp>
      <p:sp>
        <p:nvSpPr>
          <p:cNvPr id="3" name="TextBox 2">
            <a:extLst>
              <a:ext uri="{FF2B5EF4-FFF2-40B4-BE49-F238E27FC236}">
                <a16:creationId xmlns:a16="http://schemas.microsoft.com/office/drawing/2014/main" id="{5D5046DC-4B67-406A-A38B-A6CF0D55139C}"/>
              </a:ext>
            </a:extLst>
          </p:cNvPr>
          <p:cNvSpPr txBox="1"/>
          <p:nvPr/>
        </p:nvSpPr>
        <p:spPr>
          <a:xfrm>
            <a:off x="2432904" y="1686044"/>
            <a:ext cx="7934106" cy="830997"/>
          </a:xfrm>
          <a:prstGeom prst="rect">
            <a:avLst/>
          </a:prstGeom>
          <a:noFill/>
        </p:spPr>
        <p:txBody>
          <a:bodyPr wrap="square" rtlCol="0">
            <a:spAutoFit/>
          </a:bodyPr>
          <a:lstStyle/>
          <a:p>
            <a:r>
              <a:rPr lang="en-US" sz="2400" dirty="0"/>
              <a:t>Married women could not get a credit card without her husband’s signature until the 1970s</a:t>
            </a:r>
          </a:p>
        </p:txBody>
      </p:sp>
      <p:sp>
        <p:nvSpPr>
          <p:cNvPr id="4" name="TextBox 3">
            <a:extLst>
              <a:ext uri="{FF2B5EF4-FFF2-40B4-BE49-F238E27FC236}">
                <a16:creationId xmlns:a16="http://schemas.microsoft.com/office/drawing/2014/main" id="{E5EA16ED-BF23-4B47-967A-A4B20F583A78}"/>
              </a:ext>
            </a:extLst>
          </p:cNvPr>
          <p:cNvSpPr txBox="1"/>
          <p:nvPr/>
        </p:nvSpPr>
        <p:spPr>
          <a:xfrm>
            <a:off x="2432904" y="4807301"/>
            <a:ext cx="7934106" cy="830997"/>
          </a:xfrm>
          <a:prstGeom prst="rect">
            <a:avLst/>
          </a:prstGeom>
          <a:noFill/>
        </p:spPr>
        <p:txBody>
          <a:bodyPr wrap="square" rtlCol="0">
            <a:spAutoFit/>
          </a:bodyPr>
          <a:lstStyle/>
          <a:p>
            <a:r>
              <a:rPr lang="en-US" sz="2400" dirty="0"/>
              <a:t>Until 1993, it was still legal for a man to </a:t>
            </a:r>
            <a:r>
              <a:rPr lang="en-US" sz="2400" u="sng" dirty="0"/>
              <a:t>rape</a:t>
            </a:r>
            <a:r>
              <a:rPr lang="en-US" sz="2400" dirty="0"/>
              <a:t> his wife in many states</a:t>
            </a:r>
          </a:p>
        </p:txBody>
      </p:sp>
      <p:sp>
        <p:nvSpPr>
          <p:cNvPr id="6" name="TextBox 5">
            <a:extLst>
              <a:ext uri="{FF2B5EF4-FFF2-40B4-BE49-F238E27FC236}">
                <a16:creationId xmlns:a16="http://schemas.microsoft.com/office/drawing/2014/main" id="{F7ACD286-7EDF-4EED-B08F-1BA51F92899C}"/>
              </a:ext>
            </a:extLst>
          </p:cNvPr>
          <p:cNvSpPr txBox="1"/>
          <p:nvPr/>
        </p:nvSpPr>
        <p:spPr>
          <a:xfrm>
            <a:off x="2432904" y="2692675"/>
            <a:ext cx="7934106" cy="1938992"/>
          </a:xfrm>
          <a:prstGeom prst="rect">
            <a:avLst/>
          </a:prstGeom>
          <a:noFill/>
        </p:spPr>
        <p:txBody>
          <a:bodyPr wrap="square" rtlCol="0">
            <a:spAutoFit/>
          </a:bodyPr>
          <a:lstStyle/>
          <a:p>
            <a:r>
              <a:rPr lang="en-US" sz="2400" dirty="0"/>
              <a:t>1986:  enactment of the Thurman law in CT, which made domestic violence an automatically arrestable offense, even if the victim does not want to press charges (see Tracy Thurman v. City of Torrington, 595 F. Supp.1521 (D. CT 1984)</a:t>
            </a:r>
          </a:p>
        </p:txBody>
      </p:sp>
    </p:spTree>
    <p:extLst>
      <p:ext uri="{BB962C8B-B14F-4D97-AF65-F5344CB8AC3E}">
        <p14:creationId xmlns:p14="http://schemas.microsoft.com/office/powerpoint/2010/main" val="265438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7683-BD1D-442E-B146-59157ED94448}"/>
              </a:ext>
            </a:extLst>
          </p:cNvPr>
          <p:cNvSpPr>
            <a:spLocks noGrp="1"/>
          </p:cNvSpPr>
          <p:nvPr>
            <p:ph type="ctrTitle"/>
          </p:nvPr>
        </p:nvSpPr>
        <p:spPr>
          <a:xfrm>
            <a:off x="2589212" y="3645988"/>
            <a:ext cx="8915399" cy="2262781"/>
          </a:xfrm>
        </p:spPr>
        <p:txBody>
          <a:bodyPr>
            <a:normAutofit fontScale="90000"/>
          </a:bodyPr>
          <a:lstStyle/>
          <a:p>
            <a:pPr algn="r"/>
            <a:r>
              <a:rPr lang="en-US" dirty="0"/>
              <a:t>Protective Orders:</a:t>
            </a:r>
            <a:br>
              <a:rPr lang="en-US" dirty="0"/>
            </a:br>
            <a:br>
              <a:rPr lang="en-US" dirty="0"/>
            </a:br>
            <a:br>
              <a:rPr lang="en-US" dirty="0"/>
            </a:br>
            <a:r>
              <a:rPr lang="en-US" dirty="0"/>
              <a:t>Family Code and the </a:t>
            </a:r>
            <a:br>
              <a:rPr lang="en-US" dirty="0"/>
            </a:br>
            <a:r>
              <a:rPr lang="en-US" dirty="0"/>
              <a:t>Code of Criminal Procedure</a:t>
            </a:r>
          </a:p>
        </p:txBody>
      </p:sp>
      <p:sp>
        <p:nvSpPr>
          <p:cNvPr id="3" name="Subtitle 2">
            <a:extLst>
              <a:ext uri="{FF2B5EF4-FFF2-40B4-BE49-F238E27FC236}">
                <a16:creationId xmlns:a16="http://schemas.microsoft.com/office/drawing/2014/main" id="{D4C14A0F-CCBD-4CCF-AAF3-40209F6944D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0376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Tree>
    <p:extLst>
      <p:ext uri="{BB962C8B-B14F-4D97-AF65-F5344CB8AC3E}">
        <p14:creationId xmlns:p14="http://schemas.microsoft.com/office/powerpoint/2010/main" val="103911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1754326"/>
          </a:xfrm>
          <a:prstGeom prst="rect">
            <a:avLst/>
          </a:prstGeom>
          <a:noFill/>
        </p:spPr>
        <p:txBody>
          <a:bodyPr wrap="square" rtlCol="0">
            <a:spAutoFit/>
          </a:bodyPr>
          <a:lstStyle/>
          <a:p>
            <a:r>
              <a:rPr lang="en-US" b="1" dirty="0"/>
              <a:t>Who can file for a protective order</a:t>
            </a:r>
            <a:r>
              <a:rPr lang="en-US" dirty="0"/>
              <a:t>:</a:t>
            </a:r>
          </a:p>
          <a:p>
            <a:endParaRPr lang="en-US" dirty="0"/>
          </a:p>
          <a:p>
            <a:r>
              <a:rPr lang="en-US" dirty="0"/>
              <a:t>	1.  	Adult member of family or household</a:t>
            </a:r>
          </a:p>
          <a:p>
            <a:r>
              <a:rPr lang="en-US" dirty="0"/>
              <a:t>	2.	A member of a dating relationship (adult or child)</a:t>
            </a:r>
          </a:p>
          <a:p>
            <a:r>
              <a:rPr lang="en-US" dirty="0"/>
              <a:t>	3.	Any adult on behalf of a child</a:t>
            </a:r>
          </a:p>
          <a:p>
            <a:r>
              <a:rPr lang="en-US" dirty="0"/>
              <a:t>	4.	A prosecuting attorney or DFPS on behalf of any person</a:t>
            </a:r>
          </a:p>
        </p:txBody>
      </p:sp>
    </p:spTree>
    <p:extLst>
      <p:ext uri="{BB962C8B-B14F-4D97-AF65-F5344CB8AC3E}">
        <p14:creationId xmlns:p14="http://schemas.microsoft.com/office/powerpoint/2010/main" val="189657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1754326"/>
          </a:xfrm>
          <a:prstGeom prst="rect">
            <a:avLst/>
          </a:prstGeom>
          <a:noFill/>
        </p:spPr>
        <p:txBody>
          <a:bodyPr wrap="square" rtlCol="0">
            <a:spAutoFit/>
          </a:bodyPr>
          <a:lstStyle/>
          <a:p>
            <a:r>
              <a:rPr lang="en-US" b="1" dirty="0"/>
              <a:t>Who can file for a protective order </a:t>
            </a:r>
            <a:r>
              <a:rPr lang="en-US" dirty="0"/>
              <a:t>:</a:t>
            </a:r>
          </a:p>
          <a:p>
            <a:endParaRPr lang="en-US" dirty="0"/>
          </a:p>
          <a:p>
            <a:r>
              <a:rPr lang="en-US" dirty="0"/>
              <a:t>	1.  	Adult member of family or household</a:t>
            </a:r>
          </a:p>
          <a:p>
            <a:r>
              <a:rPr lang="en-US" dirty="0"/>
              <a:t>	2.	A member of a dating relationship (adult or child)</a:t>
            </a:r>
          </a:p>
          <a:p>
            <a:r>
              <a:rPr lang="en-US" dirty="0"/>
              <a:t>	3.	Any adult on behalf of a child</a:t>
            </a:r>
          </a:p>
          <a:p>
            <a:r>
              <a:rPr lang="en-US" dirty="0"/>
              <a:t>	4.	A prosecuting attorney or DFPS on behalf of any person</a:t>
            </a:r>
          </a:p>
        </p:txBody>
      </p:sp>
      <p:sp>
        <p:nvSpPr>
          <p:cNvPr id="4" name="TextBox 3">
            <a:extLst>
              <a:ext uri="{FF2B5EF4-FFF2-40B4-BE49-F238E27FC236}">
                <a16:creationId xmlns:a16="http://schemas.microsoft.com/office/drawing/2014/main" id="{5DC8A6CE-3EB2-49C4-8AD0-55A09EC682EC}"/>
              </a:ext>
            </a:extLst>
          </p:cNvPr>
          <p:cNvSpPr txBox="1"/>
          <p:nvPr/>
        </p:nvSpPr>
        <p:spPr>
          <a:xfrm>
            <a:off x="2592924" y="3733800"/>
            <a:ext cx="8911687" cy="2308324"/>
          </a:xfrm>
          <a:prstGeom prst="rect">
            <a:avLst/>
          </a:prstGeom>
          <a:noFill/>
        </p:spPr>
        <p:txBody>
          <a:bodyPr wrap="square" rtlCol="0">
            <a:spAutoFit/>
          </a:bodyPr>
          <a:lstStyle/>
          <a:p>
            <a:r>
              <a:rPr lang="en-US" b="1" dirty="0"/>
              <a:t>Where is venue proper</a:t>
            </a:r>
            <a:r>
              <a:rPr lang="en-US" dirty="0"/>
              <a:t>:</a:t>
            </a:r>
          </a:p>
          <a:p>
            <a:endParaRPr lang="en-US" dirty="0"/>
          </a:p>
          <a:p>
            <a:r>
              <a:rPr lang="en-US" dirty="0"/>
              <a:t>	1.  	Applicant’s county</a:t>
            </a:r>
          </a:p>
          <a:p>
            <a:r>
              <a:rPr lang="en-US" dirty="0"/>
              <a:t>	2.	Respondent’s county</a:t>
            </a:r>
          </a:p>
          <a:p>
            <a:r>
              <a:rPr lang="en-US" dirty="0"/>
              <a:t>	3.	Where any family violence is alleged to have occurred</a:t>
            </a:r>
          </a:p>
          <a:p>
            <a:r>
              <a:rPr lang="en-US" dirty="0"/>
              <a:t>	4.	If a divorce or custody case is pending between the parties, the application must be filed in the same court but as a separate action</a:t>
            </a:r>
          </a:p>
          <a:p>
            <a:r>
              <a:rPr lang="en-US" dirty="0"/>
              <a:t>	</a:t>
            </a:r>
          </a:p>
        </p:txBody>
      </p:sp>
    </p:spTree>
    <p:extLst>
      <p:ext uri="{BB962C8B-B14F-4D97-AF65-F5344CB8AC3E}">
        <p14:creationId xmlns:p14="http://schemas.microsoft.com/office/powerpoint/2010/main" val="1183082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11174"/>
            <a:ext cx="8911687" cy="4524315"/>
          </a:xfrm>
          <a:prstGeom prst="rect">
            <a:avLst/>
          </a:prstGeom>
          <a:noFill/>
        </p:spPr>
        <p:txBody>
          <a:bodyPr wrap="square" rtlCol="0">
            <a:spAutoFit/>
          </a:bodyPr>
          <a:lstStyle/>
          <a:p>
            <a:r>
              <a:rPr lang="en-US" b="1" dirty="0"/>
              <a:t>Temporary Ex </a:t>
            </a:r>
            <a:r>
              <a:rPr lang="en-US" b="1" dirty="0" err="1"/>
              <a:t>Parte</a:t>
            </a:r>
            <a:r>
              <a:rPr lang="en-US" b="1" dirty="0"/>
              <a:t> Order</a:t>
            </a:r>
            <a:r>
              <a:rPr lang="en-US" dirty="0"/>
              <a:t>:</a:t>
            </a:r>
          </a:p>
          <a:p>
            <a:endParaRPr lang="en-US" dirty="0"/>
          </a:p>
          <a:p>
            <a:r>
              <a:rPr lang="en-US" dirty="0"/>
              <a:t>	1.  	Court can issue solely based on a verified application</a:t>
            </a:r>
          </a:p>
          <a:p>
            <a:endParaRPr lang="en-US" dirty="0"/>
          </a:p>
          <a:p>
            <a:r>
              <a:rPr lang="en-US" dirty="0"/>
              <a:t>	2.	No notice to respondent is necessary, but court </a:t>
            </a:r>
            <a:r>
              <a:rPr lang="en-US" u="sng" dirty="0"/>
              <a:t>may</a:t>
            </a:r>
            <a:r>
              <a:rPr lang="en-US" dirty="0"/>
              <a:t> contact respondent by telephone to give an opportunity to be heard</a:t>
            </a:r>
          </a:p>
          <a:p>
            <a:endParaRPr lang="en-US" dirty="0"/>
          </a:p>
          <a:p>
            <a:r>
              <a:rPr lang="en-US" dirty="0"/>
              <a:t>	3.	May direct respondent to do, or to refrain from doing specific acts</a:t>
            </a:r>
          </a:p>
          <a:p>
            <a:endParaRPr lang="en-US" dirty="0"/>
          </a:p>
          <a:p>
            <a:r>
              <a:rPr lang="en-US" dirty="0"/>
              <a:t>	4.	Is valid for 20 days and may be extended another 20 days</a:t>
            </a:r>
          </a:p>
          <a:p>
            <a:endParaRPr lang="en-US" dirty="0"/>
          </a:p>
          <a:p>
            <a:r>
              <a:rPr lang="en-US" dirty="0"/>
              <a:t>	5.	A hearing must be </a:t>
            </a:r>
            <a:r>
              <a:rPr lang="en-US" u="sng" dirty="0"/>
              <a:t>set</a:t>
            </a:r>
            <a:r>
              <a:rPr lang="en-US" dirty="0"/>
              <a:t> within 14 days of filing of application</a:t>
            </a:r>
          </a:p>
          <a:p>
            <a:endParaRPr lang="en-US" dirty="0"/>
          </a:p>
          <a:p>
            <a:r>
              <a:rPr lang="en-US" dirty="0"/>
              <a:t>	6.	Can exclude a respondent from residence if sworn affidavit alleges sufficient facts to show clear and present danger AND the applicant appears in person to testify</a:t>
            </a:r>
          </a:p>
        </p:txBody>
      </p:sp>
    </p:spTree>
    <p:extLst>
      <p:ext uri="{BB962C8B-B14F-4D97-AF65-F5344CB8AC3E}">
        <p14:creationId xmlns:p14="http://schemas.microsoft.com/office/powerpoint/2010/main" val="346310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9100-47F9-44C2-8376-1896CBE90AB3}"/>
              </a:ext>
            </a:extLst>
          </p:cNvPr>
          <p:cNvSpPr>
            <a:spLocks noGrp="1"/>
          </p:cNvSpPr>
          <p:nvPr>
            <p:ph type="title"/>
          </p:nvPr>
        </p:nvSpPr>
        <p:spPr/>
        <p:txBody>
          <a:bodyPr>
            <a:normAutofit fontScale="90000"/>
          </a:bodyPr>
          <a:lstStyle/>
          <a:p>
            <a:r>
              <a:rPr lang="en-US" dirty="0"/>
              <a:t>The difference between restraining orders (in family law cases) and protective orders:</a:t>
            </a:r>
          </a:p>
        </p:txBody>
      </p:sp>
      <p:sp>
        <p:nvSpPr>
          <p:cNvPr id="3" name="Text Placeholder 2">
            <a:extLst>
              <a:ext uri="{FF2B5EF4-FFF2-40B4-BE49-F238E27FC236}">
                <a16:creationId xmlns:a16="http://schemas.microsoft.com/office/drawing/2014/main" id="{66D63231-AB95-4D32-81F6-668455EA9379}"/>
              </a:ext>
            </a:extLst>
          </p:cNvPr>
          <p:cNvSpPr>
            <a:spLocks noGrp="1"/>
          </p:cNvSpPr>
          <p:nvPr>
            <p:ph type="body" idx="1"/>
          </p:nvPr>
        </p:nvSpPr>
        <p:spPr/>
        <p:txBody>
          <a:bodyPr/>
          <a:lstStyle/>
          <a:p>
            <a:r>
              <a:rPr lang="en-US" dirty="0"/>
              <a:t>Restraining orders</a:t>
            </a:r>
          </a:p>
        </p:txBody>
      </p:sp>
      <p:sp>
        <p:nvSpPr>
          <p:cNvPr id="4" name="Content Placeholder 3">
            <a:extLst>
              <a:ext uri="{FF2B5EF4-FFF2-40B4-BE49-F238E27FC236}">
                <a16:creationId xmlns:a16="http://schemas.microsoft.com/office/drawing/2014/main" id="{514D583B-EFEE-47A9-812F-E47CA99BEE4D}"/>
              </a:ext>
            </a:extLst>
          </p:cNvPr>
          <p:cNvSpPr>
            <a:spLocks noGrp="1"/>
          </p:cNvSpPr>
          <p:nvPr>
            <p:ph sz="half" idx="2"/>
          </p:nvPr>
        </p:nvSpPr>
        <p:spPr/>
        <p:txBody>
          <a:bodyPr>
            <a:normAutofit fontScale="85000" lnSpcReduction="20000"/>
          </a:bodyPr>
          <a:lstStyle/>
          <a:p>
            <a:r>
              <a:rPr lang="en-US" dirty="0">
                <a:solidFill>
                  <a:srgbClr val="303336"/>
                </a:solidFill>
              </a:rPr>
              <a:t>A</a:t>
            </a:r>
            <a:r>
              <a:rPr lang="en-US" b="0" i="0" dirty="0">
                <a:solidFill>
                  <a:srgbClr val="303336"/>
                </a:solidFill>
                <a:effectLst/>
              </a:rPr>
              <a:t> preliminary legal order issued to keep a situation unchanged pending decision upon an application for an injunction</a:t>
            </a:r>
          </a:p>
          <a:p>
            <a:r>
              <a:rPr lang="en-US" dirty="0">
                <a:solidFill>
                  <a:srgbClr val="303336"/>
                </a:solidFill>
              </a:rPr>
              <a:t>Can be issued ex </a:t>
            </a:r>
            <a:r>
              <a:rPr lang="en-US" dirty="0" err="1">
                <a:solidFill>
                  <a:srgbClr val="303336"/>
                </a:solidFill>
              </a:rPr>
              <a:t>parte</a:t>
            </a:r>
            <a:r>
              <a:rPr lang="en-US" dirty="0">
                <a:solidFill>
                  <a:srgbClr val="303336"/>
                </a:solidFill>
              </a:rPr>
              <a:t> without an affidavit</a:t>
            </a:r>
          </a:p>
          <a:p>
            <a:r>
              <a:rPr lang="en-US" dirty="0">
                <a:solidFill>
                  <a:srgbClr val="303336"/>
                </a:solidFill>
              </a:rPr>
              <a:t>Valid for 14 days</a:t>
            </a:r>
          </a:p>
          <a:p>
            <a:r>
              <a:rPr lang="en-US" dirty="0">
                <a:solidFill>
                  <a:srgbClr val="303336"/>
                </a:solidFill>
              </a:rPr>
              <a:t>No bad behavior need be alleged</a:t>
            </a:r>
          </a:p>
          <a:p>
            <a:r>
              <a:rPr lang="en-US" dirty="0">
                <a:solidFill>
                  <a:srgbClr val="303336"/>
                </a:solidFill>
              </a:rPr>
              <a:t>At a hearing, if granted, becomes a temporary injunction that remains in effect during the pendency of the case</a:t>
            </a:r>
          </a:p>
          <a:p>
            <a:r>
              <a:rPr lang="en-US" dirty="0">
                <a:solidFill>
                  <a:srgbClr val="303336"/>
                </a:solidFill>
              </a:rPr>
              <a:t>Violation is subject to civil contempt</a:t>
            </a:r>
            <a:endParaRPr lang="en-US" dirty="0"/>
          </a:p>
        </p:txBody>
      </p:sp>
      <p:sp>
        <p:nvSpPr>
          <p:cNvPr id="5" name="Text Placeholder 4">
            <a:extLst>
              <a:ext uri="{FF2B5EF4-FFF2-40B4-BE49-F238E27FC236}">
                <a16:creationId xmlns:a16="http://schemas.microsoft.com/office/drawing/2014/main" id="{620CBDDB-647B-4D46-A141-911E2F3D1BFB}"/>
              </a:ext>
            </a:extLst>
          </p:cNvPr>
          <p:cNvSpPr>
            <a:spLocks noGrp="1"/>
          </p:cNvSpPr>
          <p:nvPr>
            <p:ph type="body" sz="quarter" idx="3"/>
          </p:nvPr>
        </p:nvSpPr>
        <p:spPr/>
        <p:txBody>
          <a:bodyPr/>
          <a:lstStyle/>
          <a:p>
            <a:r>
              <a:rPr lang="en-US" dirty="0"/>
              <a:t>Protective orders</a:t>
            </a:r>
          </a:p>
        </p:txBody>
      </p:sp>
      <p:sp>
        <p:nvSpPr>
          <p:cNvPr id="6" name="Content Placeholder 5">
            <a:extLst>
              <a:ext uri="{FF2B5EF4-FFF2-40B4-BE49-F238E27FC236}">
                <a16:creationId xmlns:a16="http://schemas.microsoft.com/office/drawing/2014/main" id="{04193F9E-7CC5-469E-814E-E17787B46B79}"/>
              </a:ext>
            </a:extLst>
          </p:cNvPr>
          <p:cNvSpPr>
            <a:spLocks noGrp="1"/>
          </p:cNvSpPr>
          <p:nvPr>
            <p:ph sz="quarter" idx="4"/>
          </p:nvPr>
        </p:nvSpPr>
        <p:spPr/>
        <p:txBody>
          <a:bodyPr>
            <a:normAutofit fontScale="85000" lnSpcReduction="20000"/>
          </a:bodyPr>
          <a:lstStyle/>
          <a:p>
            <a:r>
              <a:rPr lang="en-US" dirty="0"/>
              <a:t>Must allege that family violence has occurred and is likely to occur again</a:t>
            </a:r>
          </a:p>
          <a:p>
            <a:r>
              <a:rPr lang="en-US" dirty="0"/>
              <a:t>Initial order can be issued ex </a:t>
            </a:r>
            <a:r>
              <a:rPr lang="en-US" dirty="0" err="1"/>
              <a:t>parte</a:t>
            </a:r>
            <a:r>
              <a:rPr lang="en-US" dirty="0"/>
              <a:t> with an affidavit, and can kick someone out of their residence</a:t>
            </a:r>
          </a:p>
          <a:p>
            <a:r>
              <a:rPr lang="en-US" dirty="0"/>
              <a:t>Valid for 20 days but hearing must be set within 14 days</a:t>
            </a:r>
          </a:p>
          <a:p>
            <a:r>
              <a:rPr lang="en-US" dirty="0"/>
              <a:t>Must allege family violence has occurred and is likely to occur again</a:t>
            </a:r>
          </a:p>
          <a:p>
            <a:r>
              <a:rPr lang="en-US" dirty="0"/>
              <a:t>At a hearing, if granted, it becomes a final order</a:t>
            </a:r>
          </a:p>
          <a:p>
            <a:r>
              <a:rPr lang="en-US" dirty="0"/>
              <a:t>Violation is subject to criminal prosecution and/or civil contempt</a:t>
            </a:r>
          </a:p>
        </p:txBody>
      </p:sp>
    </p:spTree>
    <p:extLst>
      <p:ext uri="{BB962C8B-B14F-4D97-AF65-F5344CB8AC3E}">
        <p14:creationId xmlns:p14="http://schemas.microsoft.com/office/powerpoint/2010/main" val="120197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433374"/>
            <a:ext cx="8911687" cy="5078313"/>
          </a:xfrm>
          <a:prstGeom prst="rect">
            <a:avLst/>
          </a:prstGeom>
          <a:noFill/>
        </p:spPr>
        <p:txBody>
          <a:bodyPr wrap="square" rtlCol="0">
            <a:spAutoFit/>
          </a:bodyPr>
          <a:lstStyle/>
          <a:p>
            <a:r>
              <a:rPr lang="en-US" b="1" dirty="0"/>
              <a:t>To Obtain a Kick Out Order</a:t>
            </a:r>
            <a:r>
              <a:rPr lang="en-US" dirty="0"/>
              <a:t>:</a:t>
            </a:r>
          </a:p>
          <a:p>
            <a:endParaRPr lang="en-US" dirty="0"/>
          </a:p>
          <a:p>
            <a:r>
              <a:rPr lang="en-US" dirty="0"/>
              <a:t>	1.  	Applicant must have resided in residence for at least 30 days</a:t>
            </a:r>
          </a:p>
          <a:p>
            <a:endParaRPr lang="en-US" dirty="0"/>
          </a:p>
          <a:p>
            <a:r>
              <a:rPr lang="en-US" dirty="0"/>
              <a:t>	2.	Respondent must have committed family violence within 30 days</a:t>
            </a:r>
          </a:p>
          <a:p>
            <a:endParaRPr lang="en-US" dirty="0"/>
          </a:p>
          <a:p>
            <a:r>
              <a:rPr lang="en-US" dirty="0"/>
              <a:t>	3.	There must be a clear and present danger that violence will occur to a member of the household</a:t>
            </a:r>
          </a:p>
          <a:p>
            <a:endParaRPr lang="en-US" dirty="0"/>
          </a:p>
          <a:p>
            <a:r>
              <a:rPr lang="en-US" dirty="0"/>
              <a:t>Upon request by Applicant, a Kick Out Order may include an order for law enforcement to accompany the applicant to the residence and to inform respondent of contents of order </a:t>
            </a:r>
          </a:p>
          <a:p>
            <a:endParaRPr lang="en-US" dirty="0"/>
          </a:p>
          <a:p>
            <a:r>
              <a:rPr lang="en-US" dirty="0"/>
              <a:t>If temporary order, law enforcement cannot forcibly remove respondent from residence</a:t>
            </a:r>
          </a:p>
          <a:p>
            <a:endParaRPr lang="en-US" dirty="0"/>
          </a:p>
          <a:p>
            <a:r>
              <a:rPr lang="en-US" dirty="0"/>
              <a:t>If a final order, law enforcement may forcibly remove and may arrest respondent for refusing to leave</a:t>
            </a:r>
          </a:p>
        </p:txBody>
      </p:sp>
    </p:spTree>
    <p:extLst>
      <p:ext uri="{BB962C8B-B14F-4D97-AF65-F5344CB8AC3E}">
        <p14:creationId xmlns:p14="http://schemas.microsoft.com/office/powerpoint/2010/main" val="99037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2221057"/>
          </a:xfrm>
          <a:prstGeom prst="rect">
            <a:avLst/>
          </a:prstGeom>
          <a:noFill/>
        </p:spPr>
        <p:txBody>
          <a:bodyPr wrap="square" rtlCol="0">
            <a:spAutoFit/>
          </a:bodyPr>
          <a:lstStyle/>
          <a:p>
            <a:r>
              <a:rPr lang="en-US" b="1" dirty="0"/>
              <a:t>Child Hearsay</a:t>
            </a:r>
            <a:r>
              <a:rPr lang="en-US" dirty="0"/>
              <a:t>:</a:t>
            </a:r>
          </a:p>
          <a:p>
            <a:endParaRPr lang="en-US" dirty="0"/>
          </a:p>
          <a:p>
            <a:pPr>
              <a:lnSpc>
                <a:spcPct val="200000"/>
              </a:lnSpc>
            </a:pPr>
            <a:r>
              <a:rPr lang="en-US" sz="1800" dirty="0">
                <a:solidFill>
                  <a:srgbClr val="000000"/>
                </a:solidFill>
                <a:effectLst/>
                <a:ea typeface="Calibri" panose="020F0502020204030204" pitchFamily="34" charset="0"/>
              </a:rPr>
              <a:t>In a hearing on an application for a protective order, a statement made by a child 12 years of age or younger that describes alleged family violence </a:t>
            </a:r>
            <a:r>
              <a:rPr lang="en-US" sz="1800" u="sng" dirty="0">
                <a:solidFill>
                  <a:srgbClr val="000000"/>
                </a:solidFill>
                <a:effectLst/>
                <a:ea typeface="Calibri" panose="020F0502020204030204" pitchFamily="34" charset="0"/>
              </a:rPr>
              <a:t>against the child </a:t>
            </a:r>
            <a:r>
              <a:rPr lang="en-US" sz="1800" dirty="0">
                <a:solidFill>
                  <a:srgbClr val="000000"/>
                </a:solidFill>
                <a:effectLst/>
                <a:ea typeface="Calibri" panose="020F0502020204030204" pitchFamily="34" charset="0"/>
              </a:rPr>
              <a:t>is admissible as evidence</a:t>
            </a:r>
            <a:endParaRPr lang="en-US" dirty="0"/>
          </a:p>
        </p:txBody>
      </p:sp>
    </p:spTree>
    <p:extLst>
      <p:ext uri="{BB962C8B-B14F-4D97-AF65-F5344CB8AC3E}">
        <p14:creationId xmlns:p14="http://schemas.microsoft.com/office/powerpoint/2010/main" val="107961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4524315"/>
          </a:xfrm>
          <a:prstGeom prst="rect">
            <a:avLst/>
          </a:prstGeom>
          <a:noFill/>
        </p:spPr>
        <p:txBody>
          <a:bodyPr wrap="square" rtlCol="0">
            <a:spAutoFit/>
          </a:bodyPr>
          <a:lstStyle/>
          <a:p>
            <a:r>
              <a:rPr lang="en-US" b="1" dirty="0"/>
              <a:t>Required Findings and Duration of Final Order</a:t>
            </a:r>
            <a:r>
              <a:rPr lang="en-US" dirty="0"/>
              <a:t>:</a:t>
            </a:r>
          </a:p>
          <a:p>
            <a:endParaRPr lang="en-US" dirty="0"/>
          </a:p>
          <a:p>
            <a:r>
              <a:rPr lang="en-US" dirty="0"/>
              <a:t>	1.  	Family violence has occurred</a:t>
            </a:r>
          </a:p>
          <a:p>
            <a:endParaRPr lang="en-US" dirty="0"/>
          </a:p>
          <a:p>
            <a:r>
              <a:rPr lang="en-US" dirty="0"/>
              <a:t>	2.	Family violence is likely to occur again</a:t>
            </a:r>
          </a:p>
          <a:p>
            <a:endParaRPr lang="en-US" dirty="0"/>
          </a:p>
          <a:p>
            <a:r>
              <a:rPr lang="en-US" dirty="0"/>
              <a:t>	3.	In effect for up to 2 years, but can be up to five years if:</a:t>
            </a:r>
          </a:p>
          <a:p>
            <a:endParaRPr lang="en-US" dirty="0"/>
          </a:p>
          <a:p>
            <a:r>
              <a:rPr lang="en-US" dirty="0"/>
              <a:t>		a.	the violent act constitutes a felony</a:t>
            </a:r>
          </a:p>
          <a:p>
            <a:r>
              <a:rPr lang="en-US" dirty="0"/>
              <a:t>		b.	the violence caused serious bodily injury, or</a:t>
            </a:r>
          </a:p>
          <a:p>
            <a:r>
              <a:rPr lang="en-US" dirty="0"/>
              <a:t>		c.	respondent has been the subject of 2 or more protective orders</a:t>
            </a:r>
          </a:p>
          <a:p>
            <a:endParaRPr lang="en-US" dirty="0"/>
          </a:p>
          <a:p>
            <a:r>
              <a:rPr lang="en-US" dirty="0"/>
              <a:t>The court may NOT make any orders that restrict Applicant nor require Applicant to do anything</a:t>
            </a:r>
          </a:p>
          <a:p>
            <a:endParaRPr lang="en-US" dirty="0"/>
          </a:p>
          <a:p>
            <a:r>
              <a:rPr lang="en-US" dirty="0"/>
              <a:t>	</a:t>
            </a:r>
          </a:p>
        </p:txBody>
      </p:sp>
    </p:spTree>
    <p:extLst>
      <p:ext uri="{BB962C8B-B14F-4D97-AF65-F5344CB8AC3E}">
        <p14:creationId xmlns:p14="http://schemas.microsoft.com/office/powerpoint/2010/main" val="19756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3693319"/>
          </a:xfrm>
          <a:prstGeom prst="rect">
            <a:avLst/>
          </a:prstGeom>
          <a:noFill/>
        </p:spPr>
        <p:txBody>
          <a:bodyPr wrap="square" rtlCol="0">
            <a:spAutoFit/>
          </a:bodyPr>
          <a:lstStyle/>
          <a:p>
            <a:r>
              <a:rPr lang="en-US" b="1" dirty="0"/>
              <a:t>Typical Contents of Final Order</a:t>
            </a:r>
            <a:r>
              <a:rPr lang="en-US" dirty="0"/>
              <a:t>:</a:t>
            </a:r>
          </a:p>
          <a:p>
            <a:endParaRPr lang="en-US" dirty="0"/>
          </a:p>
          <a:p>
            <a:r>
              <a:rPr lang="en-US" dirty="0"/>
              <a:t>	1.  	Don’t commit family violence</a:t>
            </a:r>
          </a:p>
          <a:p>
            <a:r>
              <a:rPr lang="en-US" dirty="0"/>
              <a:t>	2.	Don’t threaten applicant</a:t>
            </a:r>
          </a:p>
          <a:p>
            <a:r>
              <a:rPr lang="en-US" dirty="0"/>
              <a:t>	3.	Don’t communicate with applicant except through specific means</a:t>
            </a:r>
          </a:p>
          <a:p>
            <a:r>
              <a:rPr lang="en-US" dirty="0"/>
              <a:t>	4.	Don’t harass, annoy, alarm, abuse, torment or embarrass applicant</a:t>
            </a:r>
          </a:p>
          <a:p>
            <a:r>
              <a:rPr lang="en-US" dirty="0"/>
              <a:t>	5.	Don’t go within 200 yards of applicant’s home, employment, school</a:t>
            </a:r>
          </a:p>
          <a:p>
            <a:r>
              <a:rPr lang="en-US" dirty="0"/>
              <a:t>	6.	Don’t threaten or harm applicant’s pet</a:t>
            </a:r>
          </a:p>
          <a:p>
            <a:r>
              <a:rPr lang="en-US" dirty="0"/>
              <a:t>	7.	Don’t possess a firearm</a:t>
            </a:r>
          </a:p>
          <a:p>
            <a:r>
              <a:rPr lang="en-US" dirty="0"/>
              <a:t>	8.	Don’t interfere with applicant’s residence</a:t>
            </a:r>
          </a:p>
          <a:p>
            <a:r>
              <a:rPr lang="en-US" dirty="0"/>
              <a:t>	9.	Pay attorney’s fees and court costs</a:t>
            </a:r>
          </a:p>
          <a:p>
            <a:r>
              <a:rPr lang="en-US" dirty="0"/>
              <a:t>	10.	Complete a batterer’s intervention course </a:t>
            </a:r>
          </a:p>
          <a:p>
            <a:r>
              <a:rPr lang="en-US" dirty="0"/>
              <a:t>	</a:t>
            </a:r>
          </a:p>
        </p:txBody>
      </p:sp>
    </p:spTree>
    <p:extLst>
      <p:ext uri="{BB962C8B-B14F-4D97-AF65-F5344CB8AC3E}">
        <p14:creationId xmlns:p14="http://schemas.microsoft.com/office/powerpoint/2010/main" val="67054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Family Code Chapters 81 thru 86</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4524315"/>
          </a:xfrm>
          <a:prstGeom prst="rect">
            <a:avLst/>
          </a:prstGeom>
          <a:noFill/>
        </p:spPr>
        <p:txBody>
          <a:bodyPr wrap="square" rtlCol="0">
            <a:spAutoFit/>
          </a:bodyPr>
          <a:lstStyle/>
          <a:p>
            <a:r>
              <a:rPr lang="en-US" b="1" dirty="0"/>
              <a:t>Warnings to Respondent</a:t>
            </a:r>
            <a:r>
              <a:rPr lang="en-US" dirty="0"/>
              <a:t>:</a:t>
            </a:r>
          </a:p>
          <a:p>
            <a:endParaRPr lang="en-US" dirty="0"/>
          </a:p>
          <a:p>
            <a:r>
              <a:rPr lang="en-US" dirty="0"/>
              <a:t>	1.  	Violation of a protective order is subject to civil contempt</a:t>
            </a:r>
          </a:p>
          <a:p>
            <a:endParaRPr lang="en-US" dirty="0"/>
          </a:p>
          <a:p>
            <a:r>
              <a:rPr lang="en-US" dirty="0"/>
              <a:t>	2.	Violation of a protective order is subject to criminal prosecution</a:t>
            </a:r>
          </a:p>
          <a:p>
            <a:endParaRPr lang="en-US" dirty="0"/>
          </a:p>
          <a:p>
            <a:r>
              <a:rPr lang="en-US" dirty="0"/>
              <a:t>	3.	No person, including the protected person, may give permission to violate the order</a:t>
            </a:r>
          </a:p>
          <a:p>
            <a:endParaRPr lang="en-US" dirty="0"/>
          </a:p>
          <a:p>
            <a:r>
              <a:rPr lang="en-US" dirty="0"/>
              <a:t>	4.	Respondent may not possess a firearm</a:t>
            </a:r>
          </a:p>
          <a:p>
            <a:endParaRPr lang="en-US" dirty="0"/>
          </a:p>
          <a:p>
            <a:r>
              <a:rPr lang="en-US" dirty="0"/>
              <a:t>	5.	If respondent is incarcerated at the time the order expires, the order is automatically extended by one or two years (depending on the length of incarceration)</a:t>
            </a:r>
          </a:p>
          <a:p>
            <a:endParaRPr lang="en-US" dirty="0"/>
          </a:p>
          <a:p>
            <a:r>
              <a:rPr lang="en-US" dirty="0"/>
              <a:t>	</a:t>
            </a:r>
          </a:p>
        </p:txBody>
      </p:sp>
    </p:spTree>
    <p:extLst>
      <p:ext uri="{BB962C8B-B14F-4D97-AF65-F5344CB8AC3E}">
        <p14:creationId xmlns:p14="http://schemas.microsoft.com/office/powerpoint/2010/main" val="399291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Tree>
    <p:extLst>
      <p:ext uri="{BB962C8B-B14F-4D97-AF65-F5344CB8AC3E}">
        <p14:creationId xmlns:p14="http://schemas.microsoft.com/office/powerpoint/2010/main" val="3046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585774"/>
            <a:ext cx="8911687" cy="4524315"/>
          </a:xfrm>
          <a:prstGeom prst="rect">
            <a:avLst/>
          </a:prstGeom>
          <a:noFill/>
        </p:spPr>
        <p:txBody>
          <a:bodyPr wrap="square" rtlCol="0">
            <a:spAutoFit/>
          </a:bodyPr>
          <a:lstStyle/>
          <a:p>
            <a:r>
              <a:rPr lang="en-US" b="1" dirty="0"/>
              <a:t>Who can file</a:t>
            </a:r>
            <a:r>
              <a:rPr lang="en-US" dirty="0"/>
              <a:t>:</a:t>
            </a:r>
          </a:p>
          <a:p>
            <a:endParaRPr lang="en-US" dirty="0"/>
          </a:p>
          <a:p>
            <a:r>
              <a:rPr lang="en-US" dirty="0"/>
              <a:t>	1.  	The victim of the following offenses:</a:t>
            </a:r>
          </a:p>
          <a:p>
            <a:endParaRPr lang="en-US" dirty="0"/>
          </a:p>
          <a:p>
            <a:r>
              <a:rPr lang="en-US" dirty="0"/>
              <a:t>		a.	human trafficking</a:t>
            </a:r>
          </a:p>
          <a:p>
            <a:r>
              <a:rPr lang="en-US" dirty="0"/>
              <a:t>		b.	child sex abuse</a:t>
            </a:r>
          </a:p>
          <a:p>
            <a:r>
              <a:rPr lang="en-US" dirty="0"/>
              <a:t>		c.	indecency with a child</a:t>
            </a:r>
          </a:p>
          <a:p>
            <a:r>
              <a:rPr lang="en-US" dirty="0"/>
              <a:t>		d.	sexual assault</a:t>
            </a:r>
          </a:p>
          <a:p>
            <a:r>
              <a:rPr lang="en-US" dirty="0"/>
              <a:t>		e.	indecent assault</a:t>
            </a:r>
          </a:p>
          <a:p>
            <a:r>
              <a:rPr lang="en-US" dirty="0"/>
              <a:t>		f.	</a:t>
            </a:r>
            <a:r>
              <a:rPr lang="en-US" b="1" dirty="0"/>
              <a:t>stalking</a:t>
            </a:r>
          </a:p>
          <a:p>
            <a:r>
              <a:rPr lang="en-US" dirty="0"/>
              <a:t>		g.	compelling prostitution</a:t>
            </a:r>
          </a:p>
          <a:p>
            <a:endParaRPr lang="en-US" dirty="0"/>
          </a:p>
          <a:p>
            <a:r>
              <a:rPr lang="en-US" dirty="0"/>
              <a:t>	2.	Any adult on behalf of a minor victim</a:t>
            </a:r>
          </a:p>
          <a:p>
            <a:endParaRPr lang="en-US" dirty="0"/>
          </a:p>
          <a:p>
            <a:r>
              <a:rPr lang="en-US" dirty="0"/>
              <a:t>	3.	A prosecuting attorney or a sexual offense response coordinator on behalf of any of the above</a:t>
            </a:r>
          </a:p>
        </p:txBody>
      </p:sp>
    </p:spTree>
    <p:extLst>
      <p:ext uri="{BB962C8B-B14F-4D97-AF65-F5344CB8AC3E}">
        <p14:creationId xmlns:p14="http://schemas.microsoft.com/office/powerpoint/2010/main" val="208212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4" name="TextBox 3">
            <a:extLst>
              <a:ext uri="{FF2B5EF4-FFF2-40B4-BE49-F238E27FC236}">
                <a16:creationId xmlns:a16="http://schemas.microsoft.com/office/drawing/2014/main" id="{5DC8A6CE-3EB2-49C4-8AD0-55A09EC682EC}"/>
              </a:ext>
            </a:extLst>
          </p:cNvPr>
          <p:cNvSpPr txBox="1"/>
          <p:nvPr/>
        </p:nvSpPr>
        <p:spPr>
          <a:xfrm>
            <a:off x="2592923" y="2006600"/>
            <a:ext cx="8911687" cy="3139321"/>
          </a:xfrm>
          <a:prstGeom prst="rect">
            <a:avLst/>
          </a:prstGeom>
          <a:noFill/>
        </p:spPr>
        <p:txBody>
          <a:bodyPr wrap="square" rtlCol="0">
            <a:spAutoFit/>
          </a:bodyPr>
          <a:lstStyle/>
          <a:p>
            <a:r>
              <a:rPr lang="en-US" b="1" dirty="0"/>
              <a:t>Where is venue proper</a:t>
            </a:r>
            <a:r>
              <a:rPr lang="en-US" dirty="0"/>
              <a:t>:</a:t>
            </a:r>
          </a:p>
          <a:p>
            <a:endParaRPr lang="en-US" dirty="0"/>
          </a:p>
          <a:p>
            <a:r>
              <a:rPr lang="en-US" dirty="0"/>
              <a:t>	1.	district court, juvenile court, statutory county court or constitutional county court in:</a:t>
            </a:r>
          </a:p>
          <a:p>
            <a:endParaRPr lang="en-US" dirty="0"/>
          </a:p>
          <a:p>
            <a:r>
              <a:rPr lang="en-US" dirty="0"/>
              <a:t>		a.  	Applicant’s county</a:t>
            </a:r>
          </a:p>
          <a:p>
            <a:r>
              <a:rPr lang="en-US" dirty="0"/>
              <a:t>		b.	Respondent’s county</a:t>
            </a:r>
          </a:p>
          <a:p>
            <a:r>
              <a:rPr lang="en-US" dirty="0"/>
              <a:t>		c.	Where any family violence is alleged to have occurred</a:t>
            </a:r>
          </a:p>
          <a:p>
            <a:endParaRPr lang="en-US" dirty="0"/>
          </a:p>
          <a:p>
            <a:r>
              <a:rPr lang="en-US" dirty="0"/>
              <a:t>	2.	Any court with jurisdiction under the Family Code</a:t>
            </a:r>
          </a:p>
          <a:p>
            <a:r>
              <a:rPr lang="en-US" dirty="0"/>
              <a:t>	</a:t>
            </a:r>
          </a:p>
        </p:txBody>
      </p:sp>
    </p:spTree>
    <p:extLst>
      <p:ext uri="{BB962C8B-B14F-4D97-AF65-F5344CB8AC3E}">
        <p14:creationId xmlns:p14="http://schemas.microsoft.com/office/powerpoint/2010/main" val="378264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522274"/>
            <a:ext cx="8911687" cy="4801314"/>
          </a:xfrm>
          <a:prstGeom prst="rect">
            <a:avLst/>
          </a:prstGeom>
          <a:noFill/>
        </p:spPr>
        <p:txBody>
          <a:bodyPr wrap="square" rtlCol="0">
            <a:spAutoFit/>
          </a:bodyPr>
          <a:lstStyle/>
          <a:p>
            <a:r>
              <a:rPr lang="en-US" b="1" dirty="0"/>
              <a:t>Temporary Ex </a:t>
            </a:r>
            <a:r>
              <a:rPr lang="en-US" b="1" dirty="0" err="1"/>
              <a:t>Parte</a:t>
            </a:r>
            <a:r>
              <a:rPr lang="en-US" b="1" dirty="0"/>
              <a:t> Order</a:t>
            </a:r>
            <a:r>
              <a:rPr lang="en-US" dirty="0"/>
              <a:t>:</a:t>
            </a:r>
          </a:p>
          <a:p>
            <a:endParaRPr lang="en-US" dirty="0"/>
          </a:p>
          <a:p>
            <a:r>
              <a:rPr lang="en-US" dirty="0"/>
              <a:t>	1.  	Court can issue based on a verified application that there is a clear and present danger of sexual assault, indecent assault, stalking, trafficking or other harm to applicant</a:t>
            </a:r>
          </a:p>
          <a:p>
            <a:endParaRPr lang="en-US" dirty="0"/>
          </a:p>
          <a:p>
            <a:r>
              <a:rPr lang="en-US" dirty="0"/>
              <a:t>	2.	No notice to respondent is necessary, but court </a:t>
            </a:r>
            <a:r>
              <a:rPr lang="en-US" u="sng" dirty="0"/>
              <a:t>may</a:t>
            </a:r>
            <a:r>
              <a:rPr lang="en-US" dirty="0"/>
              <a:t> contact respondent by telephone to give an opportunity to be heard</a:t>
            </a:r>
          </a:p>
          <a:p>
            <a:endParaRPr lang="en-US" dirty="0"/>
          </a:p>
          <a:p>
            <a:r>
              <a:rPr lang="en-US" dirty="0"/>
              <a:t>	3.	May direct respondent to do, or to refrain from doing specific acts</a:t>
            </a:r>
          </a:p>
          <a:p>
            <a:endParaRPr lang="en-US" dirty="0"/>
          </a:p>
          <a:p>
            <a:r>
              <a:rPr lang="en-US" dirty="0"/>
              <a:t>	4.	Is valid for 20 days and may be extended another 20 days</a:t>
            </a:r>
          </a:p>
          <a:p>
            <a:endParaRPr lang="en-US" dirty="0"/>
          </a:p>
          <a:p>
            <a:r>
              <a:rPr lang="en-US" dirty="0"/>
              <a:t>	5.	A hearing must be </a:t>
            </a:r>
            <a:r>
              <a:rPr lang="en-US" u="sng" dirty="0"/>
              <a:t>set</a:t>
            </a:r>
            <a:r>
              <a:rPr lang="en-US" dirty="0"/>
              <a:t> within 14 days of filing of application</a:t>
            </a:r>
          </a:p>
          <a:p>
            <a:endParaRPr lang="en-US" dirty="0"/>
          </a:p>
          <a:p>
            <a:r>
              <a:rPr lang="en-US" dirty="0"/>
              <a:t>	6.	Can exclude a respondent from residence if sworn affidavit alleges sufficient facts AND the applicant appears in person to testify</a:t>
            </a:r>
          </a:p>
        </p:txBody>
      </p:sp>
    </p:spTree>
    <p:extLst>
      <p:ext uri="{BB962C8B-B14F-4D97-AF65-F5344CB8AC3E}">
        <p14:creationId xmlns:p14="http://schemas.microsoft.com/office/powerpoint/2010/main" val="344861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2775055"/>
          </a:xfrm>
          <a:prstGeom prst="rect">
            <a:avLst/>
          </a:prstGeom>
          <a:noFill/>
        </p:spPr>
        <p:txBody>
          <a:bodyPr wrap="square" rtlCol="0">
            <a:spAutoFit/>
          </a:bodyPr>
          <a:lstStyle/>
          <a:p>
            <a:r>
              <a:rPr lang="en-US" b="1" dirty="0"/>
              <a:t>Child Hearsay</a:t>
            </a:r>
            <a:r>
              <a:rPr lang="en-US" dirty="0"/>
              <a:t>:</a:t>
            </a:r>
          </a:p>
          <a:p>
            <a:endParaRPr lang="en-US" dirty="0"/>
          </a:p>
          <a:p>
            <a:pPr>
              <a:lnSpc>
                <a:spcPct val="200000"/>
              </a:lnSpc>
            </a:pPr>
            <a:r>
              <a:rPr lang="en-US" sz="1800" dirty="0">
                <a:solidFill>
                  <a:srgbClr val="000000"/>
                </a:solidFill>
                <a:effectLst/>
                <a:ea typeface="Calibri" panose="020F0502020204030204" pitchFamily="34" charset="0"/>
              </a:rPr>
              <a:t>In a hearing on an application for a protective order under this subchapter, a statement that is made by a child younger than </a:t>
            </a:r>
            <a:r>
              <a:rPr lang="en-US" sz="1800" u="sng" dirty="0">
                <a:solidFill>
                  <a:srgbClr val="000000"/>
                </a:solidFill>
                <a:effectLst/>
                <a:ea typeface="Calibri" panose="020F0502020204030204" pitchFamily="34" charset="0"/>
              </a:rPr>
              <a:t>14 years </a:t>
            </a:r>
            <a:r>
              <a:rPr lang="en-US" sz="1800" dirty="0">
                <a:solidFill>
                  <a:srgbClr val="000000"/>
                </a:solidFill>
                <a:effectLst/>
                <a:ea typeface="Calibri" panose="020F0502020204030204" pitchFamily="34" charset="0"/>
              </a:rPr>
              <a:t>of age who is the victim of a </a:t>
            </a:r>
            <a:r>
              <a:rPr lang="en-US" sz="1800" u="sng" dirty="0">
                <a:solidFill>
                  <a:srgbClr val="000000"/>
                </a:solidFill>
                <a:effectLst/>
                <a:ea typeface="Calibri" panose="020F0502020204030204" pitchFamily="34" charset="0"/>
              </a:rPr>
              <a:t>sexual assault</a:t>
            </a:r>
            <a:r>
              <a:rPr lang="en-US" sz="1800" dirty="0">
                <a:solidFill>
                  <a:srgbClr val="000000"/>
                </a:solidFill>
                <a:effectLst/>
                <a:ea typeface="Calibri" panose="020F0502020204030204" pitchFamily="34" charset="0"/>
              </a:rPr>
              <a:t> and that describes the offense committed against the child is admissible as evidence </a:t>
            </a:r>
            <a:endParaRPr lang="en-US" dirty="0"/>
          </a:p>
        </p:txBody>
      </p:sp>
    </p:spTree>
    <p:extLst>
      <p:ext uri="{BB962C8B-B14F-4D97-AF65-F5344CB8AC3E}">
        <p14:creationId xmlns:p14="http://schemas.microsoft.com/office/powerpoint/2010/main" val="10064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8AD943DA-823A-4852-833D-115CDEF39B66}"/>
              </a:ext>
            </a:extLst>
          </p:cNvPr>
          <p:cNvSpPr>
            <a:spLocks noGrp="1"/>
          </p:cNvSpPr>
          <p:nvPr>
            <p:ph type="title"/>
          </p:nvPr>
        </p:nvSpPr>
        <p:spPr>
          <a:xfrm>
            <a:off x="1898690" y="844510"/>
            <a:ext cx="3710018" cy="4169749"/>
          </a:xfrm>
        </p:spPr>
        <p:txBody>
          <a:bodyPr vert="horz" lIns="91440" tIns="45720" rIns="91440" bIns="45720" rtlCol="0" anchor="b">
            <a:normAutofit/>
          </a:bodyPr>
          <a:lstStyle/>
          <a:p>
            <a:r>
              <a:rPr lang="en-US" sz="4400"/>
              <a:t>Restraining Orders</a:t>
            </a:r>
          </a:p>
        </p:txBody>
      </p:sp>
      <p:pic>
        <p:nvPicPr>
          <p:cNvPr id="4" name="Picture 3">
            <a:extLst>
              <a:ext uri="{FF2B5EF4-FFF2-40B4-BE49-F238E27FC236}">
                <a16:creationId xmlns:a16="http://schemas.microsoft.com/office/drawing/2014/main" id="{0E34481A-5B4A-405A-812F-D7D0B86C7F7F}"/>
              </a:ext>
            </a:extLst>
          </p:cNvPr>
          <p:cNvPicPr>
            <a:picLocks noChangeAspect="1"/>
          </p:cNvPicPr>
          <p:nvPr/>
        </p:nvPicPr>
        <p:blipFill rotWithShape="1">
          <a:blip r:embed="rId2"/>
          <a:srcRect l="14725" r="26122"/>
          <a:stretch/>
        </p:blipFill>
        <p:spPr>
          <a:xfrm>
            <a:off x="6732073" y="917134"/>
            <a:ext cx="4441371" cy="5011815"/>
          </a:xfrm>
          <a:prstGeom prst="rect">
            <a:avLst/>
          </a:prstGeom>
        </p:spPr>
      </p:pic>
    </p:spTree>
    <p:extLst>
      <p:ext uri="{BB962C8B-B14F-4D97-AF65-F5344CB8AC3E}">
        <p14:creationId xmlns:p14="http://schemas.microsoft.com/office/powerpoint/2010/main" val="34591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3693319"/>
          </a:xfrm>
          <a:prstGeom prst="rect">
            <a:avLst/>
          </a:prstGeom>
          <a:noFill/>
        </p:spPr>
        <p:txBody>
          <a:bodyPr wrap="square" rtlCol="0">
            <a:spAutoFit/>
          </a:bodyPr>
          <a:lstStyle/>
          <a:p>
            <a:r>
              <a:rPr lang="en-US" b="1" dirty="0"/>
              <a:t>Typical Contents of Final Order (same as under the Family Code)</a:t>
            </a:r>
            <a:r>
              <a:rPr lang="en-US" dirty="0"/>
              <a:t>:</a:t>
            </a:r>
          </a:p>
          <a:p>
            <a:endParaRPr lang="en-US" dirty="0"/>
          </a:p>
          <a:p>
            <a:r>
              <a:rPr lang="en-US" dirty="0"/>
              <a:t>	1.  	Don’t commit family violence</a:t>
            </a:r>
          </a:p>
          <a:p>
            <a:r>
              <a:rPr lang="en-US" dirty="0"/>
              <a:t>	2.	Don’t threaten  or harass applicant</a:t>
            </a:r>
          </a:p>
          <a:p>
            <a:r>
              <a:rPr lang="en-US" dirty="0"/>
              <a:t>	3.	Don’t communicate with applicant except through specific means</a:t>
            </a:r>
          </a:p>
          <a:p>
            <a:r>
              <a:rPr lang="en-US" dirty="0"/>
              <a:t>	4.	Don’t harass, annoy, alarm, abuse, torment or embarrass applicant</a:t>
            </a:r>
          </a:p>
          <a:p>
            <a:r>
              <a:rPr lang="en-US" dirty="0"/>
              <a:t>	5.	Don’t go within 200 yards of applicant’s home, employment, school</a:t>
            </a:r>
          </a:p>
          <a:p>
            <a:r>
              <a:rPr lang="en-US" dirty="0"/>
              <a:t>	6.	Don’t threaten or harm applicant’s pet</a:t>
            </a:r>
          </a:p>
          <a:p>
            <a:r>
              <a:rPr lang="en-US" dirty="0"/>
              <a:t>	7.	Don’t possess a firearm</a:t>
            </a:r>
          </a:p>
          <a:p>
            <a:r>
              <a:rPr lang="en-US" dirty="0"/>
              <a:t>	8.	Don’t interfere with applicant’s residence</a:t>
            </a:r>
          </a:p>
          <a:p>
            <a:r>
              <a:rPr lang="en-US" dirty="0"/>
              <a:t>	9.	Pay attorney’s fees and court costs</a:t>
            </a:r>
          </a:p>
          <a:p>
            <a:r>
              <a:rPr lang="en-US" dirty="0"/>
              <a:t>	10.	Complete a batterer’s intervention course </a:t>
            </a:r>
          </a:p>
          <a:p>
            <a:r>
              <a:rPr lang="en-US" dirty="0"/>
              <a:t>	</a:t>
            </a:r>
          </a:p>
        </p:txBody>
      </p:sp>
    </p:spTree>
    <p:extLst>
      <p:ext uri="{BB962C8B-B14F-4D97-AF65-F5344CB8AC3E}">
        <p14:creationId xmlns:p14="http://schemas.microsoft.com/office/powerpoint/2010/main" val="388417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674674"/>
            <a:ext cx="8911687" cy="3970318"/>
          </a:xfrm>
          <a:prstGeom prst="rect">
            <a:avLst/>
          </a:prstGeom>
          <a:noFill/>
        </p:spPr>
        <p:txBody>
          <a:bodyPr wrap="square" rtlCol="0">
            <a:spAutoFit/>
          </a:bodyPr>
          <a:lstStyle/>
          <a:p>
            <a:r>
              <a:rPr lang="en-US" b="1" dirty="0"/>
              <a:t>Duration of Final Order</a:t>
            </a:r>
            <a:r>
              <a:rPr lang="en-US" dirty="0"/>
              <a:t>:</a:t>
            </a:r>
          </a:p>
          <a:p>
            <a:endParaRPr lang="en-US" dirty="0"/>
          </a:p>
          <a:p>
            <a:r>
              <a:rPr lang="en-US" u="sng" dirty="0"/>
              <a:t>Can</a:t>
            </a:r>
            <a:r>
              <a:rPr lang="en-US" dirty="0"/>
              <a:t> be in effect for the duration of the lives of the offender and the victim</a:t>
            </a:r>
          </a:p>
          <a:p>
            <a:endParaRPr lang="en-US" dirty="0"/>
          </a:p>
          <a:p>
            <a:r>
              <a:rPr lang="en-US" u="sng" dirty="0"/>
              <a:t>Shall</a:t>
            </a:r>
            <a:r>
              <a:rPr lang="en-US" dirty="0"/>
              <a:t> be in effect for the duration of the lives of the offender and the victim if the offender is:</a:t>
            </a:r>
          </a:p>
          <a:p>
            <a:endParaRPr lang="en-US" dirty="0"/>
          </a:p>
          <a:p>
            <a:r>
              <a:rPr lang="en-US" dirty="0"/>
              <a:t>	1.	convicted of or placed in deferred adjudication probation for any of the offenses listed; AND</a:t>
            </a:r>
          </a:p>
          <a:p>
            <a:endParaRPr lang="en-US" dirty="0"/>
          </a:p>
          <a:p>
            <a:r>
              <a:rPr lang="en-US" dirty="0"/>
              <a:t>	2.	required to register for life as a sex offender</a:t>
            </a:r>
          </a:p>
          <a:p>
            <a:endParaRPr lang="en-US" dirty="0"/>
          </a:p>
          <a:p>
            <a:endParaRPr lang="en-US" dirty="0"/>
          </a:p>
          <a:p>
            <a:r>
              <a:rPr lang="en-US" dirty="0"/>
              <a:t>	</a:t>
            </a:r>
          </a:p>
        </p:txBody>
      </p:sp>
    </p:spTree>
    <p:extLst>
      <p:ext uri="{BB962C8B-B14F-4D97-AF65-F5344CB8AC3E}">
        <p14:creationId xmlns:p14="http://schemas.microsoft.com/office/powerpoint/2010/main" val="145655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420674"/>
            <a:ext cx="8911687" cy="5078313"/>
          </a:xfrm>
          <a:prstGeom prst="rect">
            <a:avLst/>
          </a:prstGeom>
          <a:noFill/>
        </p:spPr>
        <p:txBody>
          <a:bodyPr wrap="square" rtlCol="0">
            <a:spAutoFit/>
          </a:bodyPr>
          <a:lstStyle/>
          <a:p>
            <a:r>
              <a:rPr lang="en-US" b="1" dirty="0"/>
              <a:t>Stalking Protective Orders (which may be issued for life)</a:t>
            </a:r>
            <a:r>
              <a:rPr lang="en-US" dirty="0"/>
              <a:t>:</a:t>
            </a:r>
          </a:p>
          <a:p>
            <a:endParaRPr lang="en-US" dirty="0"/>
          </a:p>
          <a:p>
            <a:pPr marL="342900" indent="-342900">
              <a:buAutoNum type="arabicPeriod"/>
            </a:pPr>
            <a:r>
              <a:rPr lang="en-US" dirty="0"/>
              <a:t>No finding of family violence is necessary</a:t>
            </a:r>
          </a:p>
          <a:p>
            <a:pPr marL="342900" indent="-342900">
              <a:buAutoNum type="arabicPeriod"/>
            </a:pPr>
            <a:endParaRPr lang="en-US" dirty="0"/>
          </a:p>
          <a:p>
            <a:pPr marL="342900" indent="-342900">
              <a:buAutoNum type="arabicPeriod"/>
            </a:pPr>
            <a:r>
              <a:rPr lang="en-US" dirty="0"/>
              <a:t>Court must find:</a:t>
            </a:r>
          </a:p>
          <a:p>
            <a:pPr marL="342900" indent="-342900">
              <a:buAutoNum type="arabicPeriod"/>
            </a:pPr>
            <a:endParaRPr lang="en-US" dirty="0"/>
          </a:p>
          <a:p>
            <a:pPr marL="800100" lvl="1" indent="-342900">
              <a:buAutoNum type="alphaLcPeriod"/>
            </a:pPr>
            <a:r>
              <a:rPr lang="en-US" dirty="0"/>
              <a:t>Probable cause exists that the criminal offense of stalking occurred</a:t>
            </a:r>
          </a:p>
          <a:p>
            <a:pPr marL="800100" lvl="1" indent="-342900">
              <a:buAutoNum type="alphaLcPeriod"/>
            </a:pPr>
            <a:r>
              <a:rPr lang="en-US" dirty="0"/>
              <a:t>It is likely the same course of conduct will continue in the future</a:t>
            </a:r>
          </a:p>
          <a:p>
            <a:pPr lvl="1"/>
            <a:endParaRPr lang="en-US" dirty="0"/>
          </a:p>
          <a:p>
            <a:r>
              <a:rPr lang="en-US" dirty="0"/>
              <a:t>Elements of criminal offense of stalking:</a:t>
            </a:r>
          </a:p>
          <a:p>
            <a:endParaRPr lang="en-US" dirty="0"/>
          </a:p>
          <a:p>
            <a:r>
              <a:rPr lang="en-US" dirty="0"/>
              <a:t>	1.	Conduct that constitutes harassment and would be considered a threat of bodily injury to the victim or her family, or a threat of damage to property (including a pet), or</a:t>
            </a:r>
          </a:p>
          <a:p>
            <a:endParaRPr lang="en-US" dirty="0"/>
          </a:p>
          <a:p>
            <a:r>
              <a:rPr lang="en-US" dirty="0"/>
              <a:t>	2.	Would cause a reasonable person to fear injury to herself or family, or damage to property, or to feel </a:t>
            </a:r>
            <a:r>
              <a:rPr lang="en-US" b="0" i="0" dirty="0">
                <a:solidFill>
                  <a:srgbClr val="000000"/>
                </a:solidFill>
                <a:effectLst/>
              </a:rPr>
              <a:t>harassed, annoyed, alarmed, abused, tormented, embarrassed, or offended</a:t>
            </a:r>
            <a:endParaRPr lang="en-US" dirty="0"/>
          </a:p>
        </p:txBody>
      </p:sp>
    </p:spTree>
    <p:extLst>
      <p:ext uri="{BB962C8B-B14F-4D97-AF65-F5344CB8AC3E}">
        <p14:creationId xmlns:p14="http://schemas.microsoft.com/office/powerpoint/2010/main" val="769290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Code of Criminal Procedure Art. 7B</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997839"/>
            <a:ext cx="8911687" cy="3139321"/>
          </a:xfrm>
          <a:prstGeom prst="rect">
            <a:avLst/>
          </a:prstGeom>
          <a:noFill/>
        </p:spPr>
        <p:txBody>
          <a:bodyPr wrap="square" rtlCol="0">
            <a:spAutoFit/>
          </a:bodyPr>
          <a:lstStyle/>
          <a:p>
            <a:r>
              <a:rPr lang="en-US" b="1" dirty="0"/>
              <a:t>Protective Orders Prohibiting Offenses Motivated by Bias or Prejudice (which may be issued for life)</a:t>
            </a:r>
            <a:r>
              <a:rPr lang="en-US" dirty="0"/>
              <a:t>:</a:t>
            </a:r>
          </a:p>
          <a:p>
            <a:endParaRPr lang="en-US" dirty="0"/>
          </a:p>
          <a:p>
            <a:pPr marL="342900" indent="-342900">
              <a:buAutoNum type="arabicPeriod"/>
            </a:pPr>
            <a:r>
              <a:rPr lang="en-US" dirty="0"/>
              <a:t>No finding of family violence is necessary</a:t>
            </a:r>
          </a:p>
          <a:p>
            <a:pPr marL="342900" indent="-342900">
              <a:buAutoNum type="arabicPeriod"/>
            </a:pPr>
            <a:endParaRPr lang="en-US" dirty="0"/>
          </a:p>
          <a:p>
            <a:pPr marL="342900" indent="-342900">
              <a:buAutoNum type="arabicPeriod"/>
            </a:pPr>
            <a:r>
              <a:rPr lang="en-US" dirty="0"/>
              <a:t>Court must find:</a:t>
            </a:r>
          </a:p>
          <a:p>
            <a:pPr marL="342900" indent="-342900">
              <a:buAutoNum type="arabicPeriod"/>
            </a:pPr>
            <a:endParaRPr lang="en-US" dirty="0"/>
          </a:p>
          <a:p>
            <a:pPr marL="800100" lvl="1" indent="-342900">
              <a:buAutoNum type="alphaLcPeriod"/>
            </a:pPr>
            <a:r>
              <a:rPr lang="en-US" dirty="0"/>
              <a:t>Probable cause exists that the criminal offense of arson, criminal mischief or graffiti motivated by bias or prejudice occurred</a:t>
            </a:r>
          </a:p>
          <a:p>
            <a:pPr marL="800100" lvl="1" indent="-342900">
              <a:buAutoNum type="alphaLcPeriod"/>
            </a:pPr>
            <a:r>
              <a:rPr lang="en-US" dirty="0"/>
              <a:t>It is likely the same course of conduct will continue in the future</a:t>
            </a:r>
          </a:p>
          <a:p>
            <a:pPr lvl="1"/>
            <a:endParaRPr lang="en-US" dirty="0"/>
          </a:p>
        </p:txBody>
      </p:sp>
    </p:spTree>
    <p:extLst>
      <p:ext uri="{BB962C8B-B14F-4D97-AF65-F5344CB8AC3E}">
        <p14:creationId xmlns:p14="http://schemas.microsoft.com/office/powerpoint/2010/main" val="1147945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ABC-4F86-4371-8069-F3710CB4318A}"/>
              </a:ext>
            </a:extLst>
          </p:cNvPr>
          <p:cNvSpPr>
            <a:spLocks noGrp="1"/>
          </p:cNvSpPr>
          <p:nvPr>
            <p:ph type="title"/>
          </p:nvPr>
        </p:nvSpPr>
        <p:spPr/>
        <p:txBody>
          <a:bodyPr/>
          <a:lstStyle/>
          <a:p>
            <a:r>
              <a:rPr lang="en-US" dirty="0"/>
              <a:t>Protective Order Registry</a:t>
            </a:r>
          </a:p>
        </p:txBody>
      </p:sp>
      <p:sp>
        <p:nvSpPr>
          <p:cNvPr id="3" name="TextBox 2">
            <a:extLst>
              <a:ext uri="{FF2B5EF4-FFF2-40B4-BE49-F238E27FC236}">
                <a16:creationId xmlns:a16="http://schemas.microsoft.com/office/drawing/2014/main" id="{2B343B18-9F34-4678-A7AD-847070B40D9F}"/>
              </a:ext>
            </a:extLst>
          </p:cNvPr>
          <p:cNvSpPr txBox="1"/>
          <p:nvPr/>
        </p:nvSpPr>
        <p:spPr>
          <a:xfrm>
            <a:off x="2592924" y="1854200"/>
            <a:ext cx="9154576" cy="3970318"/>
          </a:xfrm>
          <a:prstGeom prst="rect">
            <a:avLst/>
          </a:prstGeom>
          <a:noFill/>
        </p:spPr>
        <p:txBody>
          <a:bodyPr wrap="square" rtlCol="0">
            <a:spAutoFit/>
          </a:bodyPr>
          <a:lstStyle/>
          <a:p>
            <a:r>
              <a:rPr lang="en-US" dirty="0"/>
              <a:t>Applies to applications and orders issued under the Family Code chapter 82, 7B of the Code of Criminal Procedure and to emergency protective orders issued at time of arrest for family violence</a:t>
            </a:r>
          </a:p>
          <a:p>
            <a:endParaRPr lang="en-US" dirty="0"/>
          </a:p>
          <a:p>
            <a:r>
              <a:rPr lang="en-US" dirty="0"/>
              <a:t>Maintained by Office of Court Administration of the Texas Judicial System</a:t>
            </a:r>
          </a:p>
          <a:p>
            <a:endParaRPr lang="en-US" dirty="0"/>
          </a:p>
          <a:p>
            <a:r>
              <a:rPr lang="en-US" dirty="0"/>
              <a:t>Searchable by county, respondent and birth year of respondent</a:t>
            </a:r>
          </a:p>
          <a:p>
            <a:endParaRPr lang="en-US" dirty="0"/>
          </a:p>
          <a:p>
            <a:r>
              <a:rPr lang="en-US" dirty="0"/>
              <a:t>Contains:</a:t>
            </a:r>
          </a:p>
          <a:p>
            <a:r>
              <a:rPr lang="en-US" dirty="0"/>
              <a:t>	-- the case number</a:t>
            </a:r>
          </a:p>
          <a:p>
            <a:r>
              <a:rPr lang="en-US" dirty="0"/>
              <a:t>	-- the issuing court</a:t>
            </a:r>
          </a:p>
          <a:p>
            <a:r>
              <a:rPr lang="en-US" dirty="0"/>
              <a:t>	-- respondent’s name, county of residence, birth year, and race or ethnicity</a:t>
            </a:r>
          </a:p>
          <a:p>
            <a:r>
              <a:rPr lang="en-US" dirty="0"/>
              <a:t>	-- date of issuance and date of service</a:t>
            </a:r>
          </a:p>
          <a:p>
            <a:r>
              <a:rPr lang="en-US" dirty="0"/>
              <a:t>	-- date of expiration</a:t>
            </a:r>
          </a:p>
        </p:txBody>
      </p:sp>
    </p:spTree>
    <p:extLst>
      <p:ext uri="{BB962C8B-B14F-4D97-AF65-F5344CB8AC3E}">
        <p14:creationId xmlns:p14="http://schemas.microsoft.com/office/powerpoint/2010/main" val="335161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3F661-B94A-4931-886B-29AECEF358A9}"/>
              </a:ext>
            </a:extLst>
          </p:cNvPr>
          <p:cNvSpPr txBox="1"/>
          <p:nvPr/>
        </p:nvSpPr>
        <p:spPr>
          <a:xfrm>
            <a:off x="2424430" y="569916"/>
            <a:ext cx="9132570" cy="5718168"/>
          </a:xfrm>
          <a:prstGeom prst="rect">
            <a:avLst/>
          </a:prstGeom>
          <a:noFill/>
        </p:spPr>
        <p:txBody>
          <a:bodyPr wrap="square" rtlCol="0">
            <a:spAutoFit/>
          </a:bodyPr>
          <a:lstStyle/>
          <a:p>
            <a:pPr algn="ctr"/>
            <a:r>
              <a:rPr lang="en-US" b="1" dirty="0"/>
              <a:t>Sections 6.501 and 105.001of the Texas Family Code provide for Temporary Restraining Orders during family law cases.  There are about 30 actions that a party subject to a family law TRO can be restrained from doing and they include:</a:t>
            </a:r>
          </a:p>
          <a:p>
            <a:endParaRPr lang="en-US" dirty="0"/>
          </a:p>
          <a:p>
            <a:pPr>
              <a:lnSpc>
                <a:spcPct val="150000"/>
              </a:lnSpc>
            </a:pPr>
            <a:r>
              <a:rPr lang="en-US" dirty="0"/>
              <a:t>--	Don’t threaten, stalk or harass the other party</a:t>
            </a:r>
          </a:p>
          <a:p>
            <a:pPr>
              <a:lnSpc>
                <a:spcPct val="150000"/>
              </a:lnSpc>
            </a:pPr>
            <a:r>
              <a:rPr lang="en-US" dirty="0"/>
              <a:t>--	Don’t hide, destroy, sell any property that belongs to either party</a:t>
            </a:r>
          </a:p>
          <a:p>
            <a:pPr>
              <a:lnSpc>
                <a:spcPct val="150000"/>
              </a:lnSpc>
            </a:pPr>
            <a:r>
              <a:rPr lang="en-US" dirty="0"/>
              <a:t>--	Don’t cancel or modify any existing insurance policies or tax withholdings</a:t>
            </a:r>
          </a:p>
          <a:p>
            <a:pPr>
              <a:lnSpc>
                <a:spcPct val="150000"/>
              </a:lnSpc>
            </a:pPr>
            <a:r>
              <a:rPr lang="en-US" dirty="0"/>
              <a:t>--	Don’t cut the other party off from access to money or credit</a:t>
            </a:r>
          </a:p>
          <a:p>
            <a:pPr>
              <a:lnSpc>
                <a:spcPct val="150000"/>
              </a:lnSpc>
            </a:pPr>
            <a:r>
              <a:rPr lang="en-US" dirty="0"/>
              <a:t>--	Don’t steal each other’s cars or mail</a:t>
            </a:r>
          </a:p>
          <a:p>
            <a:pPr>
              <a:lnSpc>
                <a:spcPct val="150000"/>
              </a:lnSpc>
            </a:pPr>
            <a:r>
              <a:rPr lang="en-US" dirty="0"/>
              <a:t>--	Don’t destroy any potential evidence</a:t>
            </a:r>
          </a:p>
          <a:p>
            <a:pPr>
              <a:lnSpc>
                <a:spcPct val="150000"/>
              </a:lnSpc>
            </a:pPr>
            <a:r>
              <a:rPr lang="en-US" dirty="0"/>
              <a:t>--	Don’t break into each other’s online accounts</a:t>
            </a:r>
          </a:p>
          <a:p>
            <a:pPr>
              <a:lnSpc>
                <a:spcPct val="150000"/>
              </a:lnSpc>
            </a:pPr>
            <a:r>
              <a:rPr lang="en-US" dirty="0"/>
              <a:t>--	Don’t shut off services at the other party’s residence</a:t>
            </a:r>
          </a:p>
          <a:p>
            <a:pPr>
              <a:lnSpc>
                <a:spcPct val="150000"/>
              </a:lnSpc>
            </a:pPr>
            <a:r>
              <a:rPr lang="en-US" dirty="0"/>
              <a:t>--	Don’t lock the other party out of a shared residence</a:t>
            </a:r>
          </a:p>
          <a:p>
            <a:pPr>
              <a:lnSpc>
                <a:spcPct val="150000"/>
              </a:lnSpc>
            </a:pPr>
            <a:r>
              <a:rPr lang="en-US" dirty="0"/>
              <a:t>--	Don’t spend money unreasonably</a:t>
            </a:r>
          </a:p>
          <a:p>
            <a:pPr>
              <a:lnSpc>
                <a:spcPct val="150000"/>
              </a:lnSpc>
            </a:pPr>
            <a:r>
              <a:rPr lang="en-US" dirty="0"/>
              <a:t>--	Don’t hide the children from the other party or remove them from the State</a:t>
            </a:r>
          </a:p>
        </p:txBody>
      </p:sp>
    </p:spTree>
    <p:extLst>
      <p:ext uri="{BB962C8B-B14F-4D97-AF65-F5344CB8AC3E}">
        <p14:creationId xmlns:p14="http://schemas.microsoft.com/office/powerpoint/2010/main" val="333360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8809-782D-4BCA-A44F-14FCBD6F3546}"/>
              </a:ext>
            </a:extLst>
          </p:cNvPr>
          <p:cNvSpPr>
            <a:spLocks noGrp="1"/>
          </p:cNvSpPr>
          <p:nvPr>
            <p:ph type="title"/>
          </p:nvPr>
        </p:nvSpPr>
        <p:spPr/>
        <p:txBody>
          <a:bodyPr>
            <a:normAutofit/>
          </a:bodyPr>
          <a:lstStyle/>
          <a:p>
            <a:r>
              <a:rPr lang="en-US" sz="3200" dirty="0"/>
              <a:t>As compared to other types of civil TROs</a:t>
            </a:r>
          </a:p>
        </p:txBody>
      </p:sp>
      <p:sp>
        <p:nvSpPr>
          <p:cNvPr id="3" name="Text Placeholder 2">
            <a:extLst>
              <a:ext uri="{FF2B5EF4-FFF2-40B4-BE49-F238E27FC236}">
                <a16:creationId xmlns:a16="http://schemas.microsoft.com/office/drawing/2014/main" id="{7580A469-E0FE-427B-A1A1-DD31F1109E64}"/>
              </a:ext>
            </a:extLst>
          </p:cNvPr>
          <p:cNvSpPr>
            <a:spLocks noGrp="1"/>
          </p:cNvSpPr>
          <p:nvPr>
            <p:ph type="body" idx="1"/>
          </p:nvPr>
        </p:nvSpPr>
        <p:spPr>
          <a:xfrm>
            <a:off x="2939373" y="1645879"/>
            <a:ext cx="3992732" cy="576262"/>
          </a:xfrm>
        </p:spPr>
        <p:txBody>
          <a:bodyPr/>
          <a:lstStyle/>
          <a:p>
            <a:r>
              <a:rPr lang="en-US" dirty="0"/>
              <a:t>Other civil TROs</a:t>
            </a:r>
          </a:p>
        </p:txBody>
      </p:sp>
      <p:sp>
        <p:nvSpPr>
          <p:cNvPr id="4" name="Content Placeholder 3">
            <a:extLst>
              <a:ext uri="{FF2B5EF4-FFF2-40B4-BE49-F238E27FC236}">
                <a16:creationId xmlns:a16="http://schemas.microsoft.com/office/drawing/2014/main" id="{94D4D77B-9B91-406C-B048-C3953F1A4596}"/>
              </a:ext>
            </a:extLst>
          </p:cNvPr>
          <p:cNvSpPr>
            <a:spLocks noGrp="1"/>
          </p:cNvSpPr>
          <p:nvPr>
            <p:ph sz="half" idx="2"/>
          </p:nvPr>
        </p:nvSpPr>
        <p:spPr/>
        <p:txBody>
          <a:bodyPr>
            <a:normAutofit lnSpcReduction="10000"/>
          </a:bodyPr>
          <a:lstStyle/>
          <a:p>
            <a:r>
              <a:rPr lang="en-US" dirty="0"/>
              <a:t>Require an affidavit or verified pleading</a:t>
            </a:r>
          </a:p>
          <a:p>
            <a:r>
              <a:rPr lang="en-US" dirty="0"/>
              <a:t>Must define the specific injury to be prevented</a:t>
            </a:r>
          </a:p>
          <a:p>
            <a:r>
              <a:rPr lang="en-US" dirty="0"/>
              <a:t>Must state why granted ex </a:t>
            </a:r>
            <a:r>
              <a:rPr lang="en-US" dirty="0" err="1"/>
              <a:t>parte</a:t>
            </a:r>
            <a:endParaRPr lang="en-US" dirty="0"/>
          </a:p>
          <a:p>
            <a:r>
              <a:rPr lang="en-US" dirty="0"/>
              <a:t>Must be heard within 14 days or will expire</a:t>
            </a:r>
          </a:p>
          <a:p>
            <a:r>
              <a:rPr lang="en-US" dirty="0"/>
              <a:t>Must include a date for final hearing</a:t>
            </a:r>
          </a:p>
          <a:p>
            <a:r>
              <a:rPr lang="en-US" dirty="0"/>
              <a:t>Require the posting of a bond</a:t>
            </a:r>
          </a:p>
        </p:txBody>
      </p:sp>
      <p:sp>
        <p:nvSpPr>
          <p:cNvPr id="5" name="Text Placeholder 4">
            <a:extLst>
              <a:ext uri="{FF2B5EF4-FFF2-40B4-BE49-F238E27FC236}">
                <a16:creationId xmlns:a16="http://schemas.microsoft.com/office/drawing/2014/main" id="{431AD00F-4C63-46AC-907B-202497D4AF4F}"/>
              </a:ext>
            </a:extLst>
          </p:cNvPr>
          <p:cNvSpPr>
            <a:spLocks noGrp="1"/>
          </p:cNvSpPr>
          <p:nvPr>
            <p:ph type="body" sz="quarter" idx="3"/>
          </p:nvPr>
        </p:nvSpPr>
        <p:spPr>
          <a:xfrm>
            <a:off x="7506629" y="1642651"/>
            <a:ext cx="3999001" cy="576262"/>
          </a:xfrm>
        </p:spPr>
        <p:txBody>
          <a:bodyPr/>
          <a:lstStyle/>
          <a:p>
            <a:r>
              <a:rPr lang="en-US" dirty="0"/>
              <a:t>Family case TROs</a:t>
            </a:r>
          </a:p>
        </p:txBody>
      </p:sp>
      <p:sp>
        <p:nvSpPr>
          <p:cNvPr id="6" name="Content Placeholder 5">
            <a:extLst>
              <a:ext uri="{FF2B5EF4-FFF2-40B4-BE49-F238E27FC236}">
                <a16:creationId xmlns:a16="http://schemas.microsoft.com/office/drawing/2014/main" id="{C5353DD7-17F8-43C0-A133-AF8AC23FF4F0}"/>
              </a:ext>
            </a:extLst>
          </p:cNvPr>
          <p:cNvSpPr>
            <a:spLocks noGrp="1"/>
          </p:cNvSpPr>
          <p:nvPr>
            <p:ph sz="quarter" idx="4"/>
          </p:nvPr>
        </p:nvSpPr>
        <p:spPr/>
        <p:txBody>
          <a:bodyPr>
            <a:normAutofit lnSpcReduction="10000"/>
          </a:bodyPr>
          <a:lstStyle/>
          <a:p>
            <a:r>
              <a:rPr lang="en-US" dirty="0"/>
              <a:t>Do not require an affidavit or verified pleading</a:t>
            </a:r>
          </a:p>
          <a:p>
            <a:r>
              <a:rPr lang="en-US" dirty="0"/>
              <a:t>Do not require specific injury to be addressed</a:t>
            </a:r>
          </a:p>
          <a:p>
            <a:r>
              <a:rPr lang="en-US" dirty="0"/>
              <a:t>Do not need to state why ex </a:t>
            </a:r>
            <a:r>
              <a:rPr lang="en-US" dirty="0" err="1"/>
              <a:t>parte</a:t>
            </a:r>
            <a:endParaRPr lang="en-US" dirty="0"/>
          </a:p>
          <a:p>
            <a:r>
              <a:rPr lang="en-US" dirty="0"/>
              <a:t>Must be heard within 14 days to determine if TRO will become temporary injunction</a:t>
            </a:r>
          </a:p>
          <a:p>
            <a:r>
              <a:rPr lang="en-US" dirty="0"/>
              <a:t>No bond required</a:t>
            </a:r>
          </a:p>
        </p:txBody>
      </p:sp>
    </p:spTree>
    <p:extLst>
      <p:ext uri="{BB962C8B-B14F-4D97-AF65-F5344CB8AC3E}">
        <p14:creationId xmlns:p14="http://schemas.microsoft.com/office/powerpoint/2010/main" val="278442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3F661-B94A-4931-886B-29AECEF358A9}"/>
              </a:ext>
            </a:extLst>
          </p:cNvPr>
          <p:cNvSpPr txBox="1"/>
          <p:nvPr/>
        </p:nvSpPr>
        <p:spPr>
          <a:xfrm>
            <a:off x="2411730" y="777240"/>
            <a:ext cx="9132570" cy="461665"/>
          </a:xfrm>
          <a:prstGeom prst="rect">
            <a:avLst/>
          </a:prstGeom>
          <a:noFill/>
        </p:spPr>
        <p:txBody>
          <a:bodyPr wrap="square" rtlCol="0">
            <a:spAutoFit/>
          </a:bodyPr>
          <a:lstStyle/>
          <a:p>
            <a:r>
              <a:rPr lang="en-US" sz="2400" b="1" dirty="0"/>
              <a:t>Hearing for family law TRO</a:t>
            </a:r>
            <a:r>
              <a:rPr lang="en-US" b="1" dirty="0"/>
              <a:t>:</a:t>
            </a:r>
            <a:endParaRPr lang="en-US" dirty="0"/>
          </a:p>
        </p:txBody>
      </p:sp>
      <p:sp>
        <p:nvSpPr>
          <p:cNvPr id="3" name="TextBox 2">
            <a:extLst>
              <a:ext uri="{FF2B5EF4-FFF2-40B4-BE49-F238E27FC236}">
                <a16:creationId xmlns:a16="http://schemas.microsoft.com/office/drawing/2014/main" id="{C5EFCFDF-F721-4E6C-AFEB-B8069F0F1082}"/>
              </a:ext>
            </a:extLst>
          </p:cNvPr>
          <p:cNvSpPr txBox="1"/>
          <p:nvPr/>
        </p:nvSpPr>
        <p:spPr>
          <a:xfrm>
            <a:off x="2411730" y="1417320"/>
            <a:ext cx="7132320" cy="646331"/>
          </a:xfrm>
          <a:prstGeom prst="rect">
            <a:avLst/>
          </a:prstGeom>
          <a:noFill/>
        </p:spPr>
        <p:txBody>
          <a:bodyPr wrap="square" rtlCol="0">
            <a:spAutoFit/>
          </a:bodyPr>
          <a:lstStyle/>
          <a:p>
            <a:r>
              <a:rPr lang="en-US" dirty="0"/>
              <a:t>Relief is automatically granted, TRO will become an injunction to last the pendency of the case, and will be mutual.</a:t>
            </a:r>
          </a:p>
        </p:txBody>
      </p:sp>
    </p:spTree>
    <p:extLst>
      <p:ext uri="{BB962C8B-B14F-4D97-AF65-F5344CB8AC3E}">
        <p14:creationId xmlns:p14="http://schemas.microsoft.com/office/powerpoint/2010/main" val="13647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3F661-B94A-4931-886B-29AECEF358A9}"/>
              </a:ext>
            </a:extLst>
          </p:cNvPr>
          <p:cNvSpPr txBox="1"/>
          <p:nvPr/>
        </p:nvSpPr>
        <p:spPr>
          <a:xfrm>
            <a:off x="2411730" y="777240"/>
            <a:ext cx="9132570" cy="461665"/>
          </a:xfrm>
          <a:prstGeom prst="rect">
            <a:avLst/>
          </a:prstGeom>
          <a:noFill/>
        </p:spPr>
        <p:txBody>
          <a:bodyPr wrap="square" rtlCol="0">
            <a:spAutoFit/>
          </a:bodyPr>
          <a:lstStyle/>
          <a:p>
            <a:r>
              <a:rPr lang="en-US" sz="2400" b="1" dirty="0"/>
              <a:t>Hearing for family law TRO</a:t>
            </a:r>
            <a:r>
              <a:rPr lang="en-US" b="1" dirty="0"/>
              <a:t>:</a:t>
            </a:r>
            <a:endParaRPr lang="en-US" dirty="0"/>
          </a:p>
        </p:txBody>
      </p:sp>
      <p:sp>
        <p:nvSpPr>
          <p:cNvPr id="3" name="TextBox 2">
            <a:extLst>
              <a:ext uri="{FF2B5EF4-FFF2-40B4-BE49-F238E27FC236}">
                <a16:creationId xmlns:a16="http://schemas.microsoft.com/office/drawing/2014/main" id="{C5EFCFDF-F721-4E6C-AFEB-B8069F0F1082}"/>
              </a:ext>
            </a:extLst>
          </p:cNvPr>
          <p:cNvSpPr txBox="1"/>
          <p:nvPr/>
        </p:nvSpPr>
        <p:spPr>
          <a:xfrm>
            <a:off x="2411730" y="1417320"/>
            <a:ext cx="7132320" cy="646331"/>
          </a:xfrm>
          <a:prstGeom prst="rect">
            <a:avLst/>
          </a:prstGeom>
          <a:noFill/>
        </p:spPr>
        <p:txBody>
          <a:bodyPr wrap="square" rtlCol="0">
            <a:spAutoFit/>
          </a:bodyPr>
          <a:lstStyle/>
          <a:p>
            <a:r>
              <a:rPr lang="en-US" dirty="0"/>
              <a:t>Relief is automatically granted, TRO will become an injunction to last the pendency of the case, and will be mutual.</a:t>
            </a:r>
          </a:p>
        </p:txBody>
      </p:sp>
      <p:sp>
        <p:nvSpPr>
          <p:cNvPr id="4" name="TextBox 3">
            <a:extLst>
              <a:ext uri="{FF2B5EF4-FFF2-40B4-BE49-F238E27FC236}">
                <a16:creationId xmlns:a16="http://schemas.microsoft.com/office/drawing/2014/main" id="{00B2A799-F354-42EE-AF12-E1E8A4EDCC2B}"/>
              </a:ext>
            </a:extLst>
          </p:cNvPr>
          <p:cNvSpPr txBox="1"/>
          <p:nvPr/>
        </p:nvSpPr>
        <p:spPr>
          <a:xfrm>
            <a:off x="2411730" y="2388870"/>
            <a:ext cx="7223760" cy="461665"/>
          </a:xfrm>
          <a:prstGeom prst="rect">
            <a:avLst/>
          </a:prstGeom>
          <a:noFill/>
        </p:spPr>
        <p:txBody>
          <a:bodyPr wrap="square" rtlCol="0">
            <a:spAutoFit/>
          </a:bodyPr>
          <a:lstStyle/>
          <a:p>
            <a:r>
              <a:rPr lang="en-US" sz="2400" b="1" dirty="0"/>
              <a:t>Effect of TRO</a:t>
            </a:r>
            <a:r>
              <a:rPr lang="en-US" dirty="0"/>
              <a:t>:</a:t>
            </a:r>
          </a:p>
        </p:txBody>
      </p:sp>
      <p:sp>
        <p:nvSpPr>
          <p:cNvPr id="5" name="TextBox 4">
            <a:extLst>
              <a:ext uri="{FF2B5EF4-FFF2-40B4-BE49-F238E27FC236}">
                <a16:creationId xmlns:a16="http://schemas.microsoft.com/office/drawing/2014/main" id="{9F6C065E-B542-4728-B440-7792F9185822}"/>
              </a:ext>
            </a:extLst>
          </p:cNvPr>
          <p:cNvSpPr txBox="1"/>
          <p:nvPr/>
        </p:nvSpPr>
        <p:spPr>
          <a:xfrm>
            <a:off x="2411730" y="3083421"/>
            <a:ext cx="7223760" cy="369332"/>
          </a:xfrm>
          <a:prstGeom prst="rect">
            <a:avLst/>
          </a:prstGeom>
          <a:noFill/>
        </p:spPr>
        <p:txBody>
          <a:bodyPr wrap="square" rtlCol="0">
            <a:spAutoFit/>
          </a:bodyPr>
          <a:lstStyle/>
          <a:p>
            <a:r>
              <a:rPr lang="en-US" dirty="0"/>
              <a:t>Violation of order before service:  no penalty</a:t>
            </a:r>
          </a:p>
        </p:txBody>
      </p:sp>
      <p:sp>
        <p:nvSpPr>
          <p:cNvPr id="6" name="TextBox 5">
            <a:extLst>
              <a:ext uri="{FF2B5EF4-FFF2-40B4-BE49-F238E27FC236}">
                <a16:creationId xmlns:a16="http://schemas.microsoft.com/office/drawing/2014/main" id="{5A941B6C-9237-4673-8750-F96537274D66}"/>
              </a:ext>
            </a:extLst>
          </p:cNvPr>
          <p:cNvSpPr txBox="1"/>
          <p:nvPr/>
        </p:nvSpPr>
        <p:spPr>
          <a:xfrm>
            <a:off x="2411730" y="3631168"/>
            <a:ext cx="7052310" cy="369332"/>
          </a:xfrm>
          <a:prstGeom prst="rect">
            <a:avLst/>
          </a:prstGeom>
          <a:noFill/>
        </p:spPr>
        <p:txBody>
          <a:bodyPr wrap="square" rtlCol="0">
            <a:spAutoFit/>
          </a:bodyPr>
          <a:lstStyle/>
          <a:p>
            <a:r>
              <a:rPr lang="en-US" dirty="0"/>
              <a:t>Violation of order after party is served:  subject to contempt</a:t>
            </a:r>
          </a:p>
        </p:txBody>
      </p:sp>
      <p:sp>
        <p:nvSpPr>
          <p:cNvPr id="7" name="TextBox 6">
            <a:extLst>
              <a:ext uri="{FF2B5EF4-FFF2-40B4-BE49-F238E27FC236}">
                <a16:creationId xmlns:a16="http://schemas.microsoft.com/office/drawing/2014/main" id="{CF012C6A-5320-45E3-8E1F-AEE10AF08DF7}"/>
              </a:ext>
            </a:extLst>
          </p:cNvPr>
          <p:cNvSpPr txBox="1"/>
          <p:nvPr/>
        </p:nvSpPr>
        <p:spPr>
          <a:xfrm>
            <a:off x="2846070" y="4331970"/>
            <a:ext cx="6297930" cy="1477328"/>
          </a:xfrm>
          <a:prstGeom prst="rect">
            <a:avLst/>
          </a:prstGeom>
          <a:noFill/>
        </p:spPr>
        <p:txBody>
          <a:bodyPr wrap="square" rtlCol="0">
            <a:spAutoFit/>
          </a:bodyPr>
          <a:lstStyle/>
          <a:p>
            <a:r>
              <a:rPr lang="en-US" dirty="0"/>
              <a:t>Potential penalty for contempt:  Up to 180 days in jail for each violation and up to a $500 fine for each violation, plus potential specific performance, and attorney’s fees paid to the party who had to bring enforcement action</a:t>
            </a:r>
          </a:p>
        </p:txBody>
      </p:sp>
    </p:spTree>
    <p:extLst>
      <p:ext uri="{BB962C8B-B14F-4D97-AF65-F5344CB8AC3E}">
        <p14:creationId xmlns:p14="http://schemas.microsoft.com/office/powerpoint/2010/main" val="31990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496C-92FE-4016-A1C9-89DCA53BE697}"/>
              </a:ext>
            </a:extLst>
          </p:cNvPr>
          <p:cNvSpPr>
            <a:spLocks noGrp="1"/>
          </p:cNvSpPr>
          <p:nvPr>
            <p:ph type="title"/>
          </p:nvPr>
        </p:nvSpPr>
        <p:spPr/>
        <p:txBody>
          <a:bodyPr/>
          <a:lstStyle/>
          <a:p>
            <a:r>
              <a:rPr lang="en-US" b="1" dirty="0"/>
              <a:t>Standing Orders</a:t>
            </a:r>
          </a:p>
        </p:txBody>
      </p:sp>
      <p:sp>
        <p:nvSpPr>
          <p:cNvPr id="3" name="TextBox 2">
            <a:extLst>
              <a:ext uri="{FF2B5EF4-FFF2-40B4-BE49-F238E27FC236}">
                <a16:creationId xmlns:a16="http://schemas.microsoft.com/office/drawing/2014/main" id="{1D463944-14EF-4FF5-BE46-3D9FB5793F85}"/>
              </a:ext>
            </a:extLst>
          </p:cNvPr>
          <p:cNvSpPr txBox="1"/>
          <p:nvPr/>
        </p:nvSpPr>
        <p:spPr>
          <a:xfrm>
            <a:off x="2592924" y="1905000"/>
            <a:ext cx="7589520" cy="1077218"/>
          </a:xfrm>
          <a:prstGeom prst="rect">
            <a:avLst/>
          </a:prstGeom>
          <a:noFill/>
        </p:spPr>
        <p:txBody>
          <a:bodyPr wrap="square" rtlCol="0">
            <a:spAutoFit/>
          </a:bodyPr>
          <a:lstStyle/>
          <a:p>
            <a:pPr algn="ctr"/>
            <a:r>
              <a:rPr lang="en-US" sz="3200" dirty="0"/>
              <a:t>Automatically in effect upon the filing of a new family law case</a:t>
            </a:r>
          </a:p>
        </p:txBody>
      </p:sp>
    </p:spTree>
    <p:extLst>
      <p:ext uri="{BB962C8B-B14F-4D97-AF65-F5344CB8AC3E}">
        <p14:creationId xmlns:p14="http://schemas.microsoft.com/office/powerpoint/2010/main" val="209258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document&#10;&#10;Description automatically generated with low confidence">
            <a:extLst>
              <a:ext uri="{FF2B5EF4-FFF2-40B4-BE49-F238E27FC236}">
                <a16:creationId xmlns:a16="http://schemas.microsoft.com/office/drawing/2014/main" id="{5713C37A-AACB-49D5-94C6-B5928F5B9C74}"/>
              </a:ext>
            </a:extLst>
          </p:cNvPr>
          <p:cNvPicPr>
            <a:picLocks noChangeAspect="1"/>
          </p:cNvPicPr>
          <p:nvPr/>
        </p:nvPicPr>
        <p:blipFill>
          <a:blip r:embed="rId2"/>
          <a:stretch>
            <a:fillRect/>
          </a:stretch>
        </p:blipFill>
        <p:spPr>
          <a:xfrm>
            <a:off x="6508832" y="0"/>
            <a:ext cx="5299364" cy="6858000"/>
          </a:xfrm>
          <a:prstGeom prst="rect">
            <a:avLst/>
          </a:prstGeom>
        </p:spPr>
      </p:pic>
      <p:pic>
        <p:nvPicPr>
          <p:cNvPr id="3" name="Picture 2" descr="Text, letter&#10;&#10;Description automatically generated">
            <a:extLst>
              <a:ext uri="{FF2B5EF4-FFF2-40B4-BE49-F238E27FC236}">
                <a16:creationId xmlns:a16="http://schemas.microsoft.com/office/drawing/2014/main" id="{B92E9880-E5CB-4E20-9204-C6DAC5BE1752}"/>
              </a:ext>
            </a:extLst>
          </p:cNvPr>
          <p:cNvPicPr>
            <a:picLocks noChangeAspect="1"/>
          </p:cNvPicPr>
          <p:nvPr/>
        </p:nvPicPr>
        <p:blipFill>
          <a:blip r:embed="rId3"/>
          <a:stretch>
            <a:fillRect/>
          </a:stretch>
        </p:blipFill>
        <p:spPr>
          <a:xfrm>
            <a:off x="1733633" y="0"/>
            <a:ext cx="5299364" cy="6858000"/>
          </a:xfrm>
          <a:prstGeom prst="rect">
            <a:avLst/>
          </a:prstGeom>
        </p:spPr>
      </p:pic>
    </p:spTree>
    <p:extLst>
      <p:ext uri="{BB962C8B-B14F-4D97-AF65-F5344CB8AC3E}">
        <p14:creationId xmlns:p14="http://schemas.microsoft.com/office/powerpoint/2010/main" val="13329960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436</TotalTime>
  <Words>2558</Words>
  <Application>Microsoft Office PowerPoint</Application>
  <PresentationFormat>Widescreen</PresentationFormat>
  <Paragraphs>280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Wisp</vt:lpstr>
      <vt:lpstr>Restraining Orders and Protective Orders</vt:lpstr>
      <vt:lpstr>The difference between restraining orders (in family law cases) and protective orders:</vt:lpstr>
      <vt:lpstr>Restraining Orders</vt:lpstr>
      <vt:lpstr>PowerPoint Presentation</vt:lpstr>
      <vt:lpstr>As compared to other types of civil TROs</vt:lpstr>
      <vt:lpstr>PowerPoint Presentation</vt:lpstr>
      <vt:lpstr>PowerPoint Presentation</vt:lpstr>
      <vt:lpstr>Standing Orders</vt:lpstr>
      <vt:lpstr>PowerPoint Presentation</vt:lpstr>
      <vt:lpstr>Protective Orders</vt:lpstr>
      <vt:lpstr>History of Domestic Violence</vt:lpstr>
      <vt:lpstr>History of Domestic Violence</vt:lpstr>
      <vt:lpstr>History of Domestic Violence</vt:lpstr>
      <vt:lpstr>History of Domestic Violence</vt:lpstr>
      <vt:lpstr>Protective Orders:   Family Code and the  Code of Criminal Procedure</vt:lpstr>
      <vt:lpstr>Family Code Chapters 81 thru 86</vt:lpstr>
      <vt:lpstr>Family Code Chapters 81 thru 86</vt:lpstr>
      <vt:lpstr>Family Code Chapters 81 thru 86</vt:lpstr>
      <vt:lpstr>Family Code Chapters 81 thru 86</vt:lpstr>
      <vt:lpstr>Family Code Chapters 81 thru 86</vt:lpstr>
      <vt:lpstr>Family Code Chapters 81 thru 86</vt:lpstr>
      <vt:lpstr>Family Code Chapters 81 thru 86</vt:lpstr>
      <vt:lpstr>Family Code Chapters 81 thru 86</vt:lpstr>
      <vt:lpstr>Family Code Chapters 81 thru 86</vt:lpstr>
      <vt:lpstr>Code of Criminal Procedure Art. 7B</vt:lpstr>
      <vt:lpstr>Code of Criminal Procedure Art. 7B</vt:lpstr>
      <vt:lpstr>Code of Criminal Procedure Art. 7B</vt:lpstr>
      <vt:lpstr>Code of Criminal Procedure Art. 7B</vt:lpstr>
      <vt:lpstr>Code of Criminal Procedure Art. 7B</vt:lpstr>
      <vt:lpstr>Code of Criminal Procedure Art. 7B</vt:lpstr>
      <vt:lpstr>Code of Criminal Procedure Art. 7B</vt:lpstr>
      <vt:lpstr>Code of Criminal Procedure Art. 7B</vt:lpstr>
      <vt:lpstr>Code of Criminal Procedure Art. 7B</vt:lpstr>
      <vt:lpstr>Protective Order Registry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Restraining Orders and Protective Orders</dc:title>
  <dc:creator>Daryl Weinman</dc:creator>
  <cp:lastModifiedBy>Daryl Weinman</cp:lastModifiedBy>
  <cp:revision>9</cp:revision>
  <dcterms:created xsi:type="dcterms:W3CDTF">2021-09-26T02:30:13Z</dcterms:created>
  <dcterms:modified xsi:type="dcterms:W3CDTF">2021-10-09T00:25:45Z</dcterms:modified>
</cp:coreProperties>
</file>